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4" r:id="rId4"/>
    <p:sldId id="265" r:id="rId5"/>
    <p:sldId id="258" r:id="rId6"/>
    <p:sldId id="267" r:id="rId7"/>
    <p:sldId id="271" r:id="rId8"/>
    <p:sldId id="261" r:id="rId9"/>
    <p:sldId id="268" r:id="rId10"/>
    <p:sldId id="269" r:id="rId11"/>
    <p:sldId id="270" r:id="rId12"/>
    <p:sldId id="260" r:id="rId13"/>
    <p:sldId id="273" r:id="rId14"/>
    <p:sldId id="275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SCS" initials="A" lastIdx="1" clrIdx="0">
    <p:extLst>
      <p:ext uri="{19B8F6BF-5375-455C-9EA6-DF929625EA0E}">
        <p15:presenceInfo xmlns:p15="http://schemas.microsoft.com/office/powerpoint/2012/main" userId="AdminSC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rechercheMAJ\programmes\SIDS\conf&#233;rence%20CEMOI\Donn&#233;es%20SIDS\Database\Graphiqu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rechercheMAJ\programmes\SIDS\conf&#233;rence%20CEMOI\Donn&#233;es%20SIDS\Database\Graphique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Total Wealth composition, </a:t>
            </a:r>
            <a:endParaRPr lang="en-US" dirty="0"/>
          </a:p>
          <a:p>
            <a:pPr>
              <a:defRPr/>
            </a:pPr>
            <a:r>
              <a:rPr lang="en-US" dirty="0" smtClean="0"/>
              <a:t>Average </a:t>
            </a:r>
            <a:r>
              <a:rPr lang="en-US" dirty="0"/>
              <a:t>SIDS, 2012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v>Composition de la richesse totale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35567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4548775153105759E-2"/>
                  <c:y val="-1.109529578033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503215223097113"/>
                  <c:y val="-0.175810283329968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501421697287837E-2"/>
                  <c:y val="3.43058079278551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Feuil1!$A$4:$A$6</c:f>
              <c:strCache>
                <c:ptCount val="3"/>
                <c:pt idx="0">
                  <c:v>Capital naturel</c:v>
                </c:pt>
                <c:pt idx="1">
                  <c:v>Capital intangible</c:v>
                </c:pt>
                <c:pt idx="2">
                  <c:v>Capital physique</c:v>
                </c:pt>
              </c:strCache>
            </c:strRef>
          </c:cat>
          <c:val>
            <c:numRef>
              <c:f>Feuil1!$E$4:$E$6</c:f>
              <c:numCache>
                <c:formatCode>####.0000</c:formatCode>
                <c:ptCount val="3"/>
                <c:pt idx="0">
                  <c:v>0.27036331811600023</c:v>
                </c:pt>
                <c:pt idx="1">
                  <c:v>0.57487048873080959</c:v>
                </c:pt>
                <c:pt idx="2">
                  <c:v>0.1547661931531901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Total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Wealth</a:t>
            </a:r>
            <a:r>
              <a:rPr lang="fr-FR" baseline="0" dirty="0" smtClean="0"/>
              <a:t> c</a:t>
            </a:r>
            <a:r>
              <a:rPr lang="fr-FR" dirty="0" smtClean="0"/>
              <a:t>omposition, </a:t>
            </a:r>
            <a:endParaRPr lang="fr-FR" dirty="0"/>
          </a:p>
          <a:p>
            <a:pPr>
              <a:defRPr/>
            </a:pPr>
            <a:r>
              <a:rPr lang="fr-FR" dirty="0"/>
              <a:t>Nouvelle-Calédonie, 2006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35567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6335411198600173E-2"/>
                  <c:y val="3.2821157771945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636920384951881"/>
                  <c:y val="-0.1223899095946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79090113735783E-2"/>
                  <c:y val="8.927894429862933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Feuil1!$A$4:$A$6</c:f>
              <c:strCache>
                <c:ptCount val="3"/>
                <c:pt idx="0">
                  <c:v>Capital naturel</c:v>
                </c:pt>
                <c:pt idx="1">
                  <c:v>Capital intangible</c:v>
                </c:pt>
                <c:pt idx="2">
                  <c:v>Capital physique</c:v>
                </c:pt>
              </c:strCache>
            </c:strRef>
          </c:cat>
          <c:val>
            <c:numRef>
              <c:f>Feuil1!$G$4:$G$6</c:f>
              <c:numCache>
                <c:formatCode>General</c:formatCode>
                <c:ptCount val="3"/>
                <c:pt idx="0">
                  <c:v>0.14799999999999999</c:v>
                </c:pt>
                <c:pt idx="1">
                  <c:v>0.70199999999999996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E2A2-149F-440B-9D4D-265C73A4A3F8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C7402-B849-4D4F-983A-C4B70AC5C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2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3ED37-A9B9-410C-BFF5-E4E0C7F7A265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DF22D-9DD1-4BC1-A760-B6CF4E21A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3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FA2F62-1191-4962-9428-A7A0758D9C52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22981" y="808220"/>
            <a:ext cx="4491920" cy="40410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898384" y="5118725"/>
            <a:ext cx="4941113" cy="4849318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57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43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5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6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9"/>
            <a:ext cx="10966451" cy="1431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0567" cy="452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D1B4B-976C-4718-AD32-951BE2135D5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9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1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06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7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63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9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9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7DCC-E46F-47C5-B11E-A0E9E132157F}" type="datetimeFigureOut">
              <a:rPr lang="fr-FR" smtClean="0"/>
              <a:t>10/12/2014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DB97-23B2-449B-89C3-1AA065DBD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58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2485" y="1650397"/>
            <a:ext cx="9144000" cy="238760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Tourism</a:t>
            </a:r>
            <a:r>
              <a:rPr lang="fr-FR" sz="3600" b="1" dirty="0" smtClean="0"/>
              <a:t> as a source of </a:t>
            </a:r>
            <a:r>
              <a:rPr lang="fr-FR" sz="3600" b="1" dirty="0" err="1" smtClean="0"/>
              <a:t>vulnerabilities</a:t>
            </a:r>
            <a:r>
              <a:rPr lang="fr-FR" sz="3600" b="1" dirty="0" smtClean="0"/>
              <a:t> ? </a:t>
            </a:r>
            <a:br>
              <a:rPr lang="fr-FR" sz="3600" b="1" dirty="0" smtClean="0"/>
            </a:br>
            <a:r>
              <a:rPr lang="fr-FR" sz="3600" b="1" dirty="0" smtClean="0"/>
              <a:t>The </a:t>
            </a:r>
            <a:r>
              <a:rPr lang="fr-FR" sz="3600" b="1" dirty="0" err="1" smtClean="0"/>
              <a:t>role</a:t>
            </a:r>
            <a:r>
              <a:rPr lang="fr-FR" sz="3600" b="1" dirty="0" smtClean="0"/>
              <a:t> of </a:t>
            </a:r>
            <a:r>
              <a:rPr lang="fr-FR" sz="3600" b="1" dirty="0" err="1" smtClean="0"/>
              <a:t>Islands</a:t>
            </a:r>
            <a:r>
              <a:rPr lang="fr-FR" sz="3600" b="1" dirty="0" smtClean="0"/>
              <a:t> ‘</a:t>
            </a:r>
            <a:r>
              <a:rPr lang="fr-FR" sz="3600" b="1" dirty="0" err="1" smtClean="0"/>
              <a:t>Heritage</a:t>
            </a:r>
            <a:r>
              <a:rPr lang="fr-FR" sz="3600" b="1" dirty="0" smtClean="0"/>
              <a:t> </a:t>
            </a: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2800" dirty="0"/>
              <a:t>Vincent Geronimi, Christine Le </a:t>
            </a:r>
            <a:r>
              <a:rPr lang="fr-FR" sz="2800" dirty="0" err="1"/>
              <a:t>Gargasson</a:t>
            </a:r>
            <a:r>
              <a:rPr lang="fr-FR" sz="2800" dirty="0"/>
              <a:t>,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Natalia </a:t>
            </a:r>
            <a:r>
              <a:rPr lang="fr-FR" sz="2800" dirty="0" err="1"/>
              <a:t>Zugravu</a:t>
            </a:r>
            <a:r>
              <a:rPr lang="fr-FR" sz="2800" dirty="0"/>
              <a:t>, Jessy Tsang King Sang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6879" y="4468969"/>
            <a:ext cx="9144000" cy="1303986"/>
          </a:xfrm>
        </p:spPr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olloque </a:t>
            </a:r>
            <a:r>
              <a:rPr lang="fr-FR" dirty="0"/>
              <a:t>« Spécialisation touristique et vulnérabilité : Réalités et enjeux pour le développement soutenable des petits territoires insulaires », CEMOI, 4-6 décembre 2014, Université de la Réunion.</a:t>
            </a:r>
          </a:p>
          <a:p>
            <a:endParaRPr lang="fr-FR" dirty="0"/>
          </a:p>
        </p:txBody>
      </p:sp>
      <p:pic>
        <p:nvPicPr>
          <p:cNvPr id="4" name="Image 3" descr="CEMOTEV_labo_taille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3" y="141801"/>
            <a:ext cx="2480390" cy="1055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PEI: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rents</a:t>
            </a:r>
            <a:r>
              <a:rPr lang="fr-FR" dirty="0" smtClean="0"/>
              <a:t>, </a:t>
            </a:r>
            <a:r>
              <a:rPr lang="fr-FR" dirty="0" err="1" smtClean="0"/>
              <a:t>risks</a:t>
            </a:r>
            <a:r>
              <a:rPr lang="fr-FR" dirty="0" smtClean="0"/>
              <a:t> and </a:t>
            </a:r>
            <a:r>
              <a:rPr lang="fr-FR" dirty="0" err="1" smtClean="0"/>
              <a:t>sustainability</a:t>
            </a:r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25906"/>
              </p:ext>
            </p:extLst>
          </p:nvPr>
        </p:nvGraphicFramePr>
        <p:xfrm>
          <a:off x="773806" y="1931071"/>
          <a:ext cx="10515600" cy="381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Rents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Risks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Strong</a:t>
                      </a:r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sustainability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r-FR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</a:t>
                      </a:r>
                      <a:r>
                        <a:rPr lang="fr-FR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apital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fr-F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capital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Exports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commodities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Fluctuation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international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prices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Simultaneaous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degradation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capital and social capital (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rural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emigration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l" fontAlgn="t"/>
                      <a:endParaRPr lang="fr-FR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Intangible capital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social capital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Migrations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Closure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boundaries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brain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drain"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social and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capital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decreasing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remittances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t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Geo-strategic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capital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Military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administrative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Volte-face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decreasing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Decreasing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geo-strategic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5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Heritage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and </a:t>
            </a:r>
            <a:r>
              <a:rPr lang="fr-FR" dirty="0" err="1" smtClean="0"/>
              <a:t>rents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286165"/>
              </p:ext>
            </p:extLst>
          </p:nvPr>
        </p:nvGraphicFramePr>
        <p:xfrm>
          <a:off x="824345" y="3321916"/>
          <a:ext cx="10515600" cy="220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Capital/ </a:t>
                      </a:r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Rents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Non </a:t>
                      </a:r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sustainability</a:t>
                      </a:r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risks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Specific</a:t>
                      </a:r>
                      <a:r>
                        <a:rPr lang="fr-FR" dirty="0" smtClean="0"/>
                        <a:t> intangible capital; </a:t>
                      </a:r>
                      <a:r>
                        <a:rPr lang="fr-FR" dirty="0" err="1" smtClean="0"/>
                        <a:t>Human</a:t>
                      </a:r>
                      <a:r>
                        <a:rPr lang="fr-FR" dirty="0" smtClean="0"/>
                        <a:t>, social</a:t>
                      </a:r>
                      <a:r>
                        <a:rPr lang="fr-FR" baseline="0" dirty="0" smtClean="0"/>
                        <a:t> and cultural</a:t>
                      </a:r>
                      <a:endParaRPr lang="fr-FR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Differentiation</a:t>
                      </a:r>
                      <a:r>
                        <a:rPr lang="fr-FR" baseline="0" dirty="0" smtClean="0"/>
                        <a:t> of </a:t>
                      </a:r>
                      <a:r>
                        <a:rPr lang="fr-FR" baseline="0" dirty="0" err="1" smtClean="0"/>
                        <a:t>tourist</a:t>
                      </a:r>
                      <a:r>
                        <a:rPr lang="fr-FR" baseline="0" dirty="0" smtClean="0"/>
                        <a:t> services: </a:t>
                      </a:r>
                      <a:r>
                        <a:rPr lang="fr-FR" baseline="0" dirty="0" err="1" smtClean="0"/>
                        <a:t>Prices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higher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than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average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costs</a:t>
                      </a:r>
                      <a:r>
                        <a:rPr lang="fr-FR" baseline="0" dirty="0" smtClean="0"/>
                        <a:t> of production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Loss</a:t>
                      </a:r>
                      <a:r>
                        <a:rPr lang="fr-FR" baseline="0" dirty="0" smtClean="0"/>
                        <a:t> of </a:t>
                      </a:r>
                      <a:r>
                        <a:rPr lang="fr-FR" baseline="0" dirty="0" err="1" smtClean="0"/>
                        <a:t>differentiation</a:t>
                      </a:r>
                      <a:r>
                        <a:rPr lang="fr-FR" dirty="0" smtClean="0"/>
                        <a:t>: </a:t>
                      </a:r>
                      <a:r>
                        <a:rPr lang="fr-FR" dirty="0" err="1" smtClean="0"/>
                        <a:t>folklorisation</a:t>
                      </a:r>
                      <a:r>
                        <a:rPr lang="fr-FR" dirty="0" smtClean="0"/>
                        <a:t>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depreciation</a:t>
                      </a:r>
                      <a:r>
                        <a:rPr lang="fr-FR" baseline="0" dirty="0" smtClean="0"/>
                        <a:t> of social capital and </a:t>
                      </a:r>
                      <a:r>
                        <a:rPr lang="fr-FR" baseline="0" dirty="0" err="1" smtClean="0"/>
                        <a:t>traditionnal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sectors</a:t>
                      </a:r>
                      <a:r>
                        <a:rPr lang="fr-FR" baseline="0" dirty="0" smtClean="0"/>
                        <a:t> (ex. Bali, île de Pâques)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Outstanding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natural</a:t>
                      </a:r>
                      <a:r>
                        <a:rPr lang="fr-FR" baseline="0" dirty="0" smtClean="0"/>
                        <a:t> c</a:t>
                      </a:r>
                      <a:r>
                        <a:rPr lang="fr-FR" dirty="0" smtClean="0"/>
                        <a:t>apital 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Over-</a:t>
                      </a:r>
                      <a:r>
                        <a:rPr lang="fr-FR" dirty="0" err="1" smtClean="0"/>
                        <a:t>crowding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environment</a:t>
                      </a:r>
                      <a:r>
                        <a:rPr lang="fr-FR" baseline="0" dirty="0" err="1" smtClean="0"/>
                        <a:t>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degradation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14400" y="1939636"/>
            <a:ext cx="10349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Tourist</a:t>
            </a:r>
            <a:r>
              <a:rPr lang="fr-FR" dirty="0" smtClean="0"/>
              <a:t> services non </a:t>
            </a:r>
            <a:r>
              <a:rPr lang="fr-FR" dirty="0" err="1" smtClean="0"/>
              <a:t>differentiated</a:t>
            </a:r>
            <a:r>
              <a:rPr lang="fr-FR" dirty="0" smtClean="0"/>
              <a:t>, </a:t>
            </a:r>
            <a:r>
              <a:rPr lang="fr-FR" dirty="0" err="1" smtClean="0"/>
              <a:t>competition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(</a:t>
            </a:r>
            <a:r>
              <a:rPr lang="fr-FR" dirty="0" err="1" smtClean="0"/>
              <a:t>sea</a:t>
            </a:r>
            <a:r>
              <a:rPr lang="fr-FR" dirty="0" smtClean="0"/>
              <a:t>/</a:t>
            </a:r>
            <a:r>
              <a:rPr lang="fr-FR" dirty="0" err="1" smtClean="0"/>
              <a:t>beach</a:t>
            </a:r>
            <a:r>
              <a:rPr lang="fr-FR" dirty="0" smtClean="0"/>
              <a:t>/</a:t>
            </a:r>
            <a:r>
              <a:rPr lang="fr-FR" dirty="0" err="1" smtClean="0"/>
              <a:t>sun</a:t>
            </a:r>
            <a:r>
              <a:rPr lang="fr-FR" dirty="0" smtClean="0"/>
              <a:t>):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rents</a:t>
            </a:r>
            <a:r>
              <a:rPr lang="fr-FR" dirty="0" smtClean="0"/>
              <a:t> and high </a:t>
            </a:r>
            <a:r>
              <a:rPr lang="fr-FR" dirty="0" err="1" smtClean="0"/>
              <a:t>costs</a:t>
            </a:r>
            <a:r>
              <a:rPr lang="fr-FR" dirty="0" smtClean="0"/>
              <a:t> (</a:t>
            </a:r>
            <a:r>
              <a:rPr lang="fr-FR" dirty="0" err="1" smtClean="0"/>
              <a:t>remotness</a:t>
            </a:r>
            <a:r>
              <a:rPr lang="fr-FR" dirty="0" smtClean="0"/>
              <a:t>,…)</a:t>
            </a:r>
          </a:p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Differentiated</a:t>
            </a:r>
            <a:r>
              <a:rPr lang="fr-FR" dirty="0" smtClean="0"/>
              <a:t> </a:t>
            </a:r>
            <a:r>
              <a:rPr lang="fr-FR" dirty="0" err="1" smtClean="0"/>
              <a:t>tourist</a:t>
            </a:r>
            <a:r>
              <a:rPr lang="fr-FR" dirty="0" smtClean="0"/>
              <a:t> services (</a:t>
            </a:r>
            <a:r>
              <a:rPr lang="fr-FR" dirty="0" err="1" smtClean="0"/>
              <a:t>heritage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, on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), sources of </a:t>
            </a:r>
            <a:r>
              <a:rPr lang="fr-FR" dirty="0" err="1" smtClean="0"/>
              <a:t>rents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6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err="1" smtClean="0"/>
              <a:t>Typology</a:t>
            </a:r>
            <a:r>
              <a:rPr lang="fr-FR" sz="4000" dirty="0" smtClean="0"/>
              <a:t> of SIDS’ </a:t>
            </a:r>
            <a:r>
              <a:rPr lang="fr-FR" sz="4000" dirty="0" err="1" smtClean="0"/>
              <a:t>tourist</a:t>
            </a:r>
            <a:r>
              <a:rPr lang="fr-FR" sz="4000" dirty="0" smtClean="0"/>
              <a:t> services: </a:t>
            </a:r>
            <a:r>
              <a:rPr lang="fr-FR" sz="3600" dirty="0" err="1" smtClean="0"/>
              <a:t>competition</a:t>
            </a:r>
            <a:r>
              <a:rPr lang="fr-FR" sz="3600" dirty="0" smtClean="0"/>
              <a:t> </a:t>
            </a:r>
            <a:r>
              <a:rPr lang="fr-FR" sz="3600" dirty="0" err="1" smtClean="0"/>
              <a:t>through</a:t>
            </a:r>
            <a:r>
              <a:rPr lang="fr-FR" sz="3600" dirty="0" smtClean="0"/>
              <a:t> </a:t>
            </a:r>
            <a:r>
              <a:rPr lang="fr-FR" sz="3600" dirty="0" err="1" smtClean="0"/>
              <a:t>prices</a:t>
            </a:r>
            <a:r>
              <a:rPr lang="fr-FR" sz="3600" dirty="0" smtClean="0"/>
              <a:t> or </a:t>
            </a:r>
            <a:r>
              <a:rPr lang="fr-FR" sz="3600" dirty="0" err="1" smtClean="0"/>
              <a:t>heritage</a:t>
            </a:r>
            <a:r>
              <a:rPr lang="fr-FR" sz="3600" dirty="0" smtClean="0"/>
              <a:t> </a:t>
            </a:r>
            <a:r>
              <a:rPr lang="fr-FR" sz="3600" dirty="0" err="1" smtClean="0"/>
              <a:t>mobilization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89260"/>
              </p:ext>
            </p:extLst>
          </p:nvPr>
        </p:nvGraphicFramePr>
        <p:xfrm>
          <a:off x="1734671" y="1716257"/>
          <a:ext cx="8710095" cy="4747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3270"/>
                <a:gridCol w="882259"/>
                <a:gridCol w="2635831"/>
                <a:gridCol w="3228735"/>
              </a:tblGrid>
              <a:tr h="291228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Tourism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specialization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1988-2013</a:t>
                      </a:r>
                      <a:endParaRPr lang="fr-F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4813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Weak</a:t>
                      </a:r>
                      <a:r>
                        <a:rPr lang="fr-FR" sz="1600" dirty="0" smtClean="0">
                          <a:effectLst/>
                        </a:rPr>
                        <a:t>/ Limited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(&lt;20%)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Medium/ </a:t>
                      </a:r>
                      <a:r>
                        <a:rPr lang="fr-FR" sz="1600" dirty="0" err="1" smtClean="0">
                          <a:effectLst/>
                        </a:rPr>
                        <a:t>Strong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(&gt;20%)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44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« Price » </a:t>
                      </a:r>
                      <a:r>
                        <a:rPr lang="fr-FR" sz="1800" dirty="0" err="1" smtClean="0">
                          <a:effectLst/>
                        </a:rPr>
                        <a:t>evolution</a:t>
                      </a:r>
                      <a:endParaRPr lang="fr-FR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(</a:t>
                      </a:r>
                      <a:r>
                        <a:rPr lang="fr-FR" sz="1800" dirty="0" err="1" smtClean="0">
                          <a:effectLst/>
                        </a:rPr>
                        <a:t>Tourists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</a:rPr>
                        <a:t>expenditures</a:t>
                      </a:r>
                      <a:r>
                        <a:rPr lang="fr-FR" sz="1800" baseline="0" dirty="0" smtClean="0">
                          <a:effectLst/>
                        </a:rPr>
                        <a:t> per capita</a:t>
                      </a:r>
                      <a:r>
                        <a:rPr lang="fr-FR" sz="1800" dirty="0" smtClean="0">
                          <a:effectLst/>
                        </a:rPr>
                        <a:t> (1988-2013))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Limited </a:t>
                      </a:r>
                      <a:r>
                        <a:rPr lang="fr-FR" sz="1600" dirty="0" err="1" smtClean="0">
                          <a:effectLst/>
                        </a:rPr>
                        <a:t>tourism</a:t>
                      </a:r>
                      <a:r>
                        <a:rPr lang="fr-FR" sz="1600" dirty="0" smtClean="0">
                          <a:effectLst/>
                        </a:rPr>
                        <a:t>  </a:t>
                      </a:r>
                      <a:r>
                        <a:rPr lang="fr-FR" sz="1600" dirty="0" err="1" smtClean="0">
                          <a:effectLst/>
                        </a:rPr>
                        <a:t>specialization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</a:rPr>
                        <a:t>Guinée </a:t>
                      </a:r>
                      <a:r>
                        <a:rPr lang="fr-FR" sz="1400" dirty="0">
                          <a:effectLst/>
                        </a:rPr>
                        <a:t>Bissau, Guyane, Haïti,  Papouasie Nouvelle-Guinée, Bahreïn, Seychelles, Singapour, Trinidad et Tobago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Non </a:t>
                      </a:r>
                      <a:r>
                        <a:rPr lang="fr-FR" sz="1600" dirty="0" err="1" smtClean="0">
                          <a:effectLst/>
                        </a:rPr>
                        <a:t>differentiated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Tourist</a:t>
                      </a:r>
                      <a:r>
                        <a:rPr lang="fr-FR" sz="1600" dirty="0" smtClean="0">
                          <a:effectLst/>
                        </a:rPr>
                        <a:t> Services 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Maurice, République dominicaine, Fidji, Jamaïque, Sao Tome et Principe, </a:t>
                      </a:r>
                      <a:r>
                        <a:rPr lang="fr-FR" sz="1400" dirty="0" smtClean="0">
                          <a:effectLst/>
                        </a:rPr>
                        <a:t>Belize, </a:t>
                      </a:r>
                      <a:r>
                        <a:rPr lang="fr-FR" sz="1400" dirty="0">
                          <a:effectLst/>
                        </a:rPr>
                        <a:t>Cap-Vert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92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&gt;0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Differentiated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tourist</a:t>
                      </a:r>
                      <a:r>
                        <a:rPr lang="fr-FR" sz="1600" dirty="0" smtClean="0">
                          <a:effectLst/>
                        </a:rPr>
                        <a:t> services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Tonga, Saint </a:t>
                      </a:r>
                      <a:r>
                        <a:rPr lang="fr-FR" sz="1400" dirty="0" err="1">
                          <a:effectLst/>
                        </a:rPr>
                        <a:t>Kitts</a:t>
                      </a:r>
                      <a:r>
                        <a:rPr lang="fr-FR" sz="1400" dirty="0">
                          <a:effectLst/>
                        </a:rPr>
                        <a:t> et Nevis, Antigua et Barbuda, Grenades, Bahamas, Vanuatu, Sainte Lucie, Dominique, Samoa, Saint Vincent, Maldives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8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r>
              <a:rPr lang="fr-FR" dirty="0" err="1" smtClean="0"/>
              <a:t>Tourism</a:t>
            </a:r>
            <a:r>
              <a:rPr lang="fr-FR" dirty="0" smtClean="0"/>
              <a:t> and connections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capital.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Concerning</a:t>
            </a:r>
            <a:r>
              <a:rPr lang="fr-FR" dirty="0" smtClean="0"/>
              <a:t> the impact of </a:t>
            </a:r>
            <a:r>
              <a:rPr lang="fr-FR" dirty="0" err="1" smtClean="0"/>
              <a:t>tourism</a:t>
            </a:r>
            <a:r>
              <a:rPr lang="fr-FR" dirty="0" smtClean="0"/>
              <a:t> on the GDP per capita</a:t>
            </a:r>
            <a:endParaRPr lang="fr-FR" dirty="0"/>
          </a:p>
          <a:p>
            <a:pPr lvl="2"/>
            <a:r>
              <a:rPr lang="fr-FR" dirty="0" err="1" smtClean="0"/>
              <a:t>Substituability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and </a:t>
            </a:r>
            <a:r>
              <a:rPr lang="fr-FR" dirty="0" err="1" smtClean="0"/>
              <a:t>economic</a:t>
            </a:r>
            <a:r>
              <a:rPr lang="fr-FR" dirty="0" smtClean="0"/>
              <a:t> / </a:t>
            </a:r>
            <a:r>
              <a:rPr lang="fr-FR" dirty="0" err="1" smtClean="0"/>
              <a:t>human</a:t>
            </a:r>
            <a:r>
              <a:rPr lang="fr-FR" dirty="0" smtClean="0"/>
              <a:t> capital for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the </a:t>
            </a:r>
            <a:r>
              <a:rPr lang="fr-FR" dirty="0" err="1" smtClean="0"/>
              <a:t>latters</a:t>
            </a:r>
            <a:r>
              <a:rPr lang="fr-FR" dirty="0" smtClean="0"/>
              <a:t>, </a:t>
            </a:r>
            <a:r>
              <a:rPr lang="fr-FR" dirty="0" err="1" smtClean="0"/>
              <a:t>complementarity</a:t>
            </a:r>
            <a:r>
              <a:rPr lang="fr-FR" dirty="0" smtClean="0"/>
              <a:t> for high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human</a:t>
            </a:r>
            <a:r>
              <a:rPr lang="fr-FR" dirty="0" smtClean="0"/>
              <a:t> and </a:t>
            </a:r>
            <a:r>
              <a:rPr lang="fr-FR" dirty="0" err="1" smtClean="0"/>
              <a:t>economic</a:t>
            </a:r>
            <a:r>
              <a:rPr lang="fr-FR" dirty="0" smtClean="0"/>
              <a:t> capital</a:t>
            </a:r>
            <a:endParaRPr lang="fr-FR" dirty="0"/>
          </a:p>
          <a:p>
            <a:pPr lvl="2"/>
            <a:r>
              <a:rPr lang="fr-FR" dirty="0" err="1" smtClean="0"/>
              <a:t>Complementarity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and </a:t>
            </a:r>
            <a:r>
              <a:rPr lang="fr-FR" dirty="0" err="1" smtClean="0"/>
              <a:t>natural</a:t>
            </a:r>
            <a:r>
              <a:rPr lang="fr-FR" dirty="0" smtClean="0"/>
              <a:t> capital</a:t>
            </a:r>
            <a:endParaRPr lang="fr-FR" dirty="0"/>
          </a:p>
          <a:p>
            <a:pPr lvl="2"/>
            <a:r>
              <a:rPr lang="fr-FR" dirty="0" smtClean="0"/>
              <a:t>For SIDS, </a:t>
            </a:r>
            <a:r>
              <a:rPr lang="fr-FR" dirty="0" err="1" smtClean="0"/>
              <a:t>complementarity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and </a:t>
            </a:r>
            <a:r>
              <a:rPr lang="fr-FR" dirty="0" err="1" smtClean="0"/>
              <a:t>natural</a:t>
            </a:r>
            <a:r>
              <a:rPr lang="fr-FR" dirty="0" smtClean="0"/>
              <a:t> capital</a:t>
            </a:r>
          </a:p>
          <a:p>
            <a:r>
              <a:rPr lang="fr-FR" dirty="0" err="1" smtClean="0"/>
              <a:t>Integration</a:t>
            </a:r>
            <a:r>
              <a:rPr lang="fr-FR" dirty="0" smtClean="0"/>
              <a:t> of </a:t>
            </a:r>
            <a:r>
              <a:rPr lang="fr-FR" dirty="0" err="1" smtClean="0"/>
              <a:t>heritage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Arezki et al., 2009, </a:t>
            </a:r>
            <a:r>
              <a:rPr lang="fr-FR" dirty="0" err="1" smtClean="0"/>
              <a:t>using</a:t>
            </a:r>
            <a:r>
              <a:rPr lang="fr-FR" dirty="0" smtClean="0"/>
              <a:t> World </a:t>
            </a:r>
            <a:r>
              <a:rPr lang="fr-FR" dirty="0" err="1" smtClean="0"/>
              <a:t>Heritage</a:t>
            </a:r>
            <a:r>
              <a:rPr lang="fr-FR" dirty="0" smtClean="0"/>
              <a:t> List) in the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and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. </a:t>
            </a:r>
            <a:r>
              <a:rPr lang="fr-FR" dirty="0" err="1" smtClean="0"/>
              <a:t>Measuring</a:t>
            </a:r>
            <a:r>
              <a:rPr lang="fr-FR" dirty="0" smtClean="0"/>
              <a:t> cultural capital. 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3785" y="3376245"/>
            <a:ext cx="1811216" cy="615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smtClean="0"/>
              <a:t>you</a:t>
            </a:r>
            <a:r>
              <a:rPr lang="fr-FR" smtClean="0"/>
              <a:t> 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6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Under </a:t>
            </a:r>
            <a:r>
              <a:rPr lang="fr-FR" dirty="0" err="1" smtClean="0"/>
              <a:t>which</a:t>
            </a:r>
            <a:r>
              <a:rPr lang="fr-FR" dirty="0" smtClean="0"/>
              <a:t> conditions a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specialization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sustainable</a:t>
            </a:r>
            <a:r>
              <a:rPr lang="fr-FR" dirty="0" smtClean="0"/>
              <a:t> for Small Island Economies ?</a:t>
            </a:r>
          </a:p>
          <a:p>
            <a:r>
              <a:rPr lang="fr-FR" dirty="0" err="1" smtClean="0"/>
              <a:t>Ambiguous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on the connections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and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Engine of </a:t>
            </a:r>
            <a:r>
              <a:rPr lang="fr-FR" dirty="0" err="1"/>
              <a:t>g</a:t>
            </a:r>
            <a:r>
              <a:rPr lang="fr-FR" dirty="0" err="1" smtClean="0"/>
              <a:t>rowth</a:t>
            </a:r>
            <a:r>
              <a:rPr lang="fr-FR" dirty="0" smtClean="0"/>
              <a:t> (Lanza &amp; </a:t>
            </a:r>
            <a:r>
              <a:rPr lang="fr-FR" dirty="0" err="1" smtClean="0"/>
              <a:t>Pigliaru</a:t>
            </a:r>
            <a:r>
              <a:rPr lang="fr-FR" dirty="0" smtClean="0"/>
              <a:t>, 2000 ; Pablo-Romero &amp; Molina, 2013), and more </a:t>
            </a:r>
            <a:r>
              <a:rPr lang="fr-FR" dirty="0" err="1" smtClean="0"/>
              <a:t>specifically</a:t>
            </a:r>
            <a:r>
              <a:rPr lang="fr-FR" dirty="0" smtClean="0"/>
              <a:t> for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islands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(Hampton &amp; </a:t>
            </a:r>
            <a:r>
              <a:rPr lang="fr-FR" dirty="0" err="1" smtClean="0"/>
              <a:t>Jeyacheya</a:t>
            </a:r>
            <a:r>
              <a:rPr lang="fr-FR" dirty="0" smtClean="0"/>
              <a:t>, 2013 ; </a:t>
            </a:r>
            <a:r>
              <a:rPr lang="fr-FR" dirty="0" err="1" smtClean="0"/>
              <a:t>Seetanah</a:t>
            </a:r>
            <a:r>
              <a:rPr lang="fr-FR" dirty="0" smtClean="0"/>
              <a:t>, 2010)…</a:t>
            </a:r>
          </a:p>
          <a:p>
            <a:pPr lvl="1"/>
            <a:r>
              <a:rPr lang="fr-FR" dirty="0" smtClean="0"/>
              <a:t>…</a:t>
            </a:r>
            <a:r>
              <a:rPr lang="fr-FR" dirty="0" err="1" smtClean="0"/>
              <a:t>Though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decreasing</a:t>
            </a:r>
            <a:r>
              <a:rPr lang="fr-FR" dirty="0" smtClean="0"/>
              <a:t> marginal impact on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(</a:t>
            </a:r>
            <a:r>
              <a:rPr lang="fr-FR" dirty="0" err="1" smtClean="0"/>
              <a:t>Holzner</a:t>
            </a:r>
            <a:r>
              <a:rPr lang="fr-FR" dirty="0" smtClean="0"/>
              <a:t>, 2011 ; </a:t>
            </a:r>
            <a:r>
              <a:rPr lang="fr-FR" dirty="0" err="1" smtClean="0"/>
              <a:t>Adamou</a:t>
            </a:r>
            <a:r>
              <a:rPr lang="fr-FR" dirty="0" smtClean="0"/>
              <a:t> &amp; </a:t>
            </a:r>
            <a:r>
              <a:rPr lang="fr-FR" dirty="0" err="1" smtClean="0"/>
              <a:t>Clerides</a:t>
            </a:r>
            <a:r>
              <a:rPr lang="fr-FR" dirty="0" smtClean="0"/>
              <a:t>, 2010).</a:t>
            </a:r>
          </a:p>
          <a:p>
            <a:r>
              <a:rPr lang="fr-FR" dirty="0" smtClean="0"/>
              <a:t>Our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exhibit</a:t>
            </a:r>
            <a:r>
              <a:rPr lang="fr-FR" dirty="0" smtClean="0"/>
              <a:t> a non-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 and </a:t>
            </a:r>
            <a:r>
              <a:rPr lang="fr-FR" dirty="0" err="1" smtClean="0"/>
              <a:t>vulnerability</a:t>
            </a:r>
            <a:r>
              <a:rPr lang="fr-FR" dirty="0" smtClean="0"/>
              <a:t> (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Vulnerability</a:t>
            </a:r>
            <a:r>
              <a:rPr lang="fr-FR" dirty="0" smtClean="0"/>
              <a:t> Index, EVI):</a:t>
            </a:r>
          </a:p>
          <a:p>
            <a:pPr lvl="1"/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 </a:t>
            </a:r>
            <a:r>
              <a:rPr lang="fr-FR" dirty="0" err="1" smtClean="0"/>
              <a:t>increases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a large </a:t>
            </a:r>
            <a:r>
              <a:rPr lang="fr-FR" dirty="0" err="1" smtClean="0"/>
              <a:t>sample</a:t>
            </a:r>
            <a:r>
              <a:rPr lang="fr-FR" dirty="0" smtClean="0"/>
              <a:t> of countries.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for </a:t>
            </a:r>
            <a:r>
              <a:rPr lang="fr-FR" dirty="0" err="1" smtClean="0"/>
              <a:t>limited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,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 </a:t>
            </a:r>
            <a:r>
              <a:rPr lang="fr-FR" dirty="0" err="1" smtClean="0"/>
              <a:t>increases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vulnerability</a:t>
            </a:r>
            <a:r>
              <a:rPr lang="fr-FR" dirty="0" smtClean="0"/>
              <a:t>, </a:t>
            </a:r>
            <a:r>
              <a:rPr lang="fr-FR" dirty="0" err="1" smtClean="0"/>
              <a:t>though</a:t>
            </a:r>
            <a:r>
              <a:rPr lang="fr-FR" dirty="0" smtClean="0"/>
              <a:t> </a:t>
            </a:r>
            <a:r>
              <a:rPr lang="fr-FR" dirty="0" err="1" smtClean="0"/>
              <a:t>intermediate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impact </a:t>
            </a:r>
            <a:r>
              <a:rPr lang="fr-FR" dirty="0" err="1" smtClean="0"/>
              <a:t>vulnerability</a:t>
            </a:r>
            <a:r>
              <a:rPr lang="fr-FR" dirty="0" smtClean="0"/>
              <a:t>, for SIDS and non-SIDS as </a:t>
            </a:r>
            <a:r>
              <a:rPr lang="fr-FR" dirty="0" err="1" smtClean="0"/>
              <a:t>well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7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7" y="178336"/>
            <a:ext cx="6027313" cy="6679664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1254"/>
              </p:ext>
            </p:extLst>
          </p:nvPr>
        </p:nvGraphicFramePr>
        <p:xfrm>
          <a:off x="450760" y="2472746"/>
          <a:ext cx="4790941" cy="3973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860"/>
                <a:gridCol w="3593081"/>
              </a:tblGrid>
              <a:tr h="423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EVI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Retrospectif</a:t>
                      </a:r>
                      <a:r>
                        <a:rPr lang="fr-FR" sz="1100" dirty="0" smtClean="0">
                          <a:effectLst/>
                        </a:rPr>
                        <a:t> EVI </a:t>
                      </a:r>
                      <a:r>
                        <a:rPr lang="fr-FR" sz="1100" dirty="0" err="1" smtClean="0">
                          <a:effectLst/>
                        </a:rPr>
                        <a:t>according</a:t>
                      </a:r>
                      <a:r>
                        <a:rPr lang="fr-FR" sz="1100" dirty="0" smtClean="0">
                          <a:effectLst/>
                        </a:rPr>
                        <a:t> to the 2012 </a:t>
                      </a:r>
                      <a:r>
                        <a:rPr lang="fr-FR" sz="1100" dirty="0" err="1" smtClean="0">
                          <a:effectLst/>
                        </a:rPr>
                        <a:t>definition</a:t>
                      </a:r>
                      <a:r>
                        <a:rPr lang="fr-FR" sz="1100" dirty="0" smtClean="0">
                          <a:effectLst/>
                        </a:rPr>
                        <a:t>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GDPcap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GDP per capita (constant 2005 US$) [NY.GDP.PCAP.KD]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Gross fixed capital formation (constant 2000 US$)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Labor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Labor force, total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Voice&amp;Account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Voice and Accountability: Estimate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Open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Trade (% of GDP) [NE.TRD.GNFS.ZS]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3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FDI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Foreign direct investment, net inflows (BoP, current US$) [BX.KLT.DINV.CD.WD]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Education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Labor force with tertiary education (% of total)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NatResRent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natural resources rents of gdp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TourGDP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Tourism contribution to GDP_% share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latitude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Latitude in degrees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SIDS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=1 if SIDS, 0 - </a:t>
                      </a:r>
                      <a:r>
                        <a:rPr lang="fr-FR" sz="1100" dirty="0" err="1">
                          <a:effectLst/>
                        </a:rPr>
                        <a:t>otherwise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6518" y="489397"/>
            <a:ext cx="485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Tourism</a:t>
            </a:r>
            <a:r>
              <a:rPr lang="fr-FR" b="1" dirty="0"/>
              <a:t> contribution to </a:t>
            </a:r>
            <a:r>
              <a:rPr lang="fr-FR" b="1" dirty="0" err="1" smtClean="0"/>
              <a:t>Vulnerability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err="1"/>
              <a:t>R</a:t>
            </a:r>
            <a:r>
              <a:rPr lang="fr-FR" b="1" dirty="0" err="1" smtClean="0"/>
              <a:t>esults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a panel </a:t>
            </a:r>
            <a:r>
              <a:rPr lang="fr-FR" b="1" dirty="0" err="1" smtClean="0"/>
              <a:t>regression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random</a:t>
            </a:r>
            <a:r>
              <a:rPr lang="fr-FR" b="1" dirty="0" smtClean="0"/>
              <a:t> </a:t>
            </a:r>
            <a:r>
              <a:rPr lang="fr-FR" b="1" dirty="0" err="1" smtClean="0"/>
              <a:t>effects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7882" y="2099256"/>
            <a:ext cx="481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List of variables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2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thresholds</a:t>
            </a:r>
            <a:r>
              <a:rPr lang="fr-FR" dirty="0" smtClean="0"/>
              <a:t> affect the </a:t>
            </a:r>
            <a:r>
              <a:rPr lang="fr-FR" dirty="0" err="1" smtClean="0"/>
              <a:t>relationship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tourism</a:t>
            </a:r>
            <a:r>
              <a:rPr lang="fr-FR" dirty="0" smtClean="0"/>
              <a:t>, </a:t>
            </a:r>
            <a:r>
              <a:rPr lang="fr-FR" dirty="0" err="1" smtClean="0"/>
              <a:t>growth</a:t>
            </a:r>
            <a:r>
              <a:rPr lang="fr-FR" dirty="0" smtClean="0"/>
              <a:t> and </a:t>
            </a:r>
            <a:r>
              <a:rPr lang="fr-FR" dirty="0" err="1" smtClean="0"/>
              <a:t>vulnerability</a:t>
            </a:r>
            <a:endParaRPr lang="fr-FR" dirty="0" smtClean="0"/>
          </a:p>
          <a:p>
            <a:r>
              <a:rPr lang="fr-FR" dirty="0" err="1" smtClean="0"/>
              <a:t>Considering</a:t>
            </a:r>
            <a:r>
              <a:rPr lang="fr-FR" dirty="0" smtClean="0"/>
              <a:t> </a:t>
            </a:r>
            <a:r>
              <a:rPr lang="fr-FR" dirty="0" err="1"/>
              <a:t>vulnerability</a:t>
            </a:r>
            <a:r>
              <a:rPr lang="fr-FR" dirty="0"/>
              <a:t> as a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smtClean="0"/>
              <a:t>non-</a:t>
            </a:r>
            <a:r>
              <a:rPr lang="fr-FR" dirty="0" err="1" smtClean="0"/>
              <a:t>sustainability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propose </a:t>
            </a:r>
            <a:r>
              <a:rPr lang="fr-FR" dirty="0" err="1" smtClean="0"/>
              <a:t>here</a:t>
            </a:r>
            <a:r>
              <a:rPr lang="fr-FR" dirty="0" smtClean="0"/>
              <a:t> an </a:t>
            </a:r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thresholds</a:t>
            </a:r>
            <a:r>
              <a:rPr lang="fr-FR" dirty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a </a:t>
            </a:r>
            <a:r>
              <a:rPr lang="fr-FR" dirty="0" err="1" smtClean="0"/>
              <a:t>sustainability</a:t>
            </a:r>
            <a:r>
              <a:rPr lang="fr-FR" dirty="0" smtClean="0"/>
              <a:t> and total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(Hamilton 2006, </a:t>
            </a:r>
            <a:r>
              <a:rPr lang="fr-FR" dirty="0" err="1" smtClean="0"/>
              <a:t>Couharde</a:t>
            </a:r>
            <a:r>
              <a:rPr lang="fr-FR" dirty="0" smtClean="0"/>
              <a:t> et al.2010).</a:t>
            </a:r>
          </a:p>
          <a:p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proposals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 err="1" smtClean="0"/>
              <a:t>Tourism</a:t>
            </a:r>
            <a:r>
              <a:rPr lang="fr-FR" dirty="0" smtClean="0"/>
              <a:t> impacts on </a:t>
            </a:r>
            <a:r>
              <a:rPr lang="fr-FR" dirty="0" err="1" smtClean="0"/>
              <a:t>growth</a:t>
            </a:r>
            <a:r>
              <a:rPr lang="fr-FR" dirty="0" smtClean="0"/>
              <a:t> are </a:t>
            </a:r>
            <a:r>
              <a:rPr lang="fr-FR" dirty="0" err="1" smtClean="0"/>
              <a:t>shaped</a:t>
            </a:r>
            <a:r>
              <a:rPr lang="fr-FR" dirty="0" smtClean="0"/>
              <a:t> by the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tourist</a:t>
            </a:r>
            <a:r>
              <a:rPr lang="fr-FR" dirty="0" smtClean="0"/>
              <a:t> services </a:t>
            </a:r>
            <a:r>
              <a:rPr lang="fr-FR" dirty="0" err="1" smtClean="0"/>
              <a:t>supplied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For Small </a:t>
            </a:r>
            <a:r>
              <a:rPr lang="fr-FR" dirty="0" err="1" smtClean="0"/>
              <a:t>islands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costs</a:t>
            </a:r>
            <a:r>
              <a:rPr lang="fr-FR" dirty="0" smtClean="0"/>
              <a:t> of production (</a:t>
            </a:r>
            <a:r>
              <a:rPr lang="fr-FR" dirty="0" err="1" smtClean="0"/>
              <a:t>mainly</a:t>
            </a:r>
            <a:r>
              <a:rPr lang="fr-FR" dirty="0" smtClean="0"/>
              <a:t> due to </a:t>
            </a:r>
            <a:r>
              <a:rPr lang="fr-FR" dirty="0" err="1" smtClean="0"/>
              <a:t>remoteness</a:t>
            </a:r>
            <a:r>
              <a:rPr lang="fr-FR" dirty="0" smtClean="0"/>
              <a:t> and </a:t>
            </a:r>
            <a:r>
              <a:rPr lang="fr-FR" dirty="0" err="1" smtClean="0"/>
              <a:t>limited</a:t>
            </a:r>
            <a:r>
              <a:rPr lang="fr-FR" dirty="0" smtClean="0"/>
              <a:t> size of </a:t>
            </a:r>
            <a:r>
              <a:rPr lang="fr-FR" dirty="0" err="1" smtClean="0"/>
              <a:t>markets</a:t>
            </a:r>
            <a:r>
              <a:rPr lang="fr-FR" dirty="0" smtClean="0"/>
              <a:t>), </a:t>
            </a:r>
            <a:r>
              <a:rPr lang="fr-FR" dirty="0" err="1" smtClean="0"/>
              <a:t>differentiated</a:t>
            </a:r>
            <a:r>
              <a:rPr lang="fr-FR" dirty="0" smtClean="0"/>
              <a:t> </a:t>
            </a:r>
            <a:r>
              <a:rPr lang="fr-FR" dirty="0" err="1" smtClean="0"/>
              <a:t>tourist</a:t>
            </a:r>
            <a:r>
              <a:rPr lang="fr-FR" dirty="0" smtClean="0"/>
              <a:t> services,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heritage</a:t>
            </a:r>
            <a:r>
              <a:rPr lang="fr-FR" dirty="0" smtClean="0"/>
              <a:t>, are more </a:t>
            </a:r>
            <a:r>
              <a:rPr lang="fr-FR" dirty="0" err="1" smtClean="0"/>
              <a:t>likely</a:t>
            </a:r>
            <a:r>
              <a:rPr lang="fr-FR" dirty="0" smtClean="0"/>
              <a:t> to support </a:t>
            </a:r>
            <a:r>
              <a:rPr lang="fr-FR" dirty="0" err="1" smtClean="0"/>
              <a:t>weak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weak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stakes</a:t>
            </a:r>
            <a:r>
              <a:rPr lang="fr-FR" dirty="0" smtClean="0"/>
              <a:t> of </a:t>
            </a:r>
            <a:r>
              <a:rPr lang="fr-FR" dirty="0" err="1" smtClean="0"/>
              <a:t>tourism</a:t>
            </a:r>
            <a:r>
              <a:rPr lang="fr-FR" dirty="0" smtClean="0"/>
              <a:t> for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islands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endParaRPr lang="fr-FR" dirty="0" smtClean="0"/>
          </a:p>
          <a:p>
            <a:r>
              <a:rPr lang="fr-FR" dirty="0" err="1" smtClean="0"/>
              <a:t>Tourist</a:t>
            </a:r>
            <a:r>
              <a:rPr lang="fr-FR" dirty="0" smtClean="0"/>
              <a:t> services: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vs </a:t>
            </a:r>
            <a:r>
              <a:rPr lang="fr-FR" dirty="0" err="1" smtClean="0"/>
              <a:t>heritage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differenciation</a:t>
            </a:r>
            <a:endParaRPr lang="fr-FR" dirty="0" smtClean="0"/>
          </a:p>
          <a:p>
            <a:r>
              <a:rPr lang="fr-FR" dirty="0" smtClean="0"/>
              <a:t>Conditions for the </a:t>
            </a:r>
            <a:r>
              <a:rPr lang="fr-FR" dirty="0" err="1" smtClean="0"/>
              <a:t>sustainability</a:t>
            </a:r>
            <a:r>
              <a:rPr lang="fr-FR" dirty="0" smtClean="0"/>
              <a:t> of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specialization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495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343026" y="6742114"/>
            <a:ext cx="9324975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24000" y="1"/>
            <a:ext cx="9144000" cy="586957"/>
          </a:xfrm>
          <a:prstGeom prst="rect">
            <a:avLst/>
          </a:pr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2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3200" dirty="0" smtClean="0">
                <a:solidFill>
                  <a:srgbClr val="333399"/>
                </a:solidFill>
                <a:latin typeface="Times New Roman" pitchFamily="18" charset="0"/>
              </a:rPr>
              <a:t>Sustainability definition: an asset based approach</a:t>
            </a:r>
            <a:endParaRPr lang="en-GB" sz="24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6148" name="Objet 1"/>
          <p:cNvPicPr>
            <a:picLocks noGrp="1" noChangeArrowheads="1"/>
          </p:cNvPicPr>
          <p:nvPr>
            <p:ph type="body" sz="half" idx="1"/>
          </p:nvPr>
        </p:nvPicPr>
        <p:blipFill>
          <a:blip r:embed="rId3" cstate="print"/>
          <a:srcRect t="-618" b="-864"/>
          <a:stretch>
            <a:fillRect/>
          </a:stretch>
        </p:blipFill>
        <p:spPr>
          <a:xfrm>
            <a:off x="1595438" y="620714"/>
            <a:ext cx="8964612" cy="6237287"/>
          </a:xfrm>
        </p:spPr>
      </p:pic>
      <p:sp>
        <p:nvSpPr>
          <p:cNvPr id="10" name="Rectangle 9"/>
          <p:cNvSpPr/>
          <p:nvPr/>
        </p:nvSpPr>
        <p:spPr>
          <a:xfrm>
            <a:off x="2855640" y="1628800"/>
            <a:ext cx="6840760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640" y="2420888"/>
            <a:ext cx="6840760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55640" y="3212976"/>
            <a:ext cx="684076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351584" y="4119276"/>
            <a:ext cx="8208912" cy="9361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31504" y="5255488"/>
            <a:ext cx="9036496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646744" y="5854412"/>
            <a:ext cx="9036496" cy="10035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53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Weak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: New-</a:t>
            </a:r>
            <a:r>
              <a:rPr lang="fr-FR" dirty="0" err="1" smtClean="0"/>
              <a:t>Caledonia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403797"/>
            <a:ext cx="5380567" cy="5331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: </a:t>
            </a:r>
          </a:p>
          <a:p>
            <a:r>
              <a:rPr lang="fr-FR" sz="2000" dirty="0" err="1" smtClean="0"/>
              <a:t>Genuine</a:t>
            </a:r>
            <a:r>
              <a:rPr lang="fr-FR" sz="2000" dirty="0" smtClean="0"/>
              <a:t> </a:t>
            </a:r>
            <a:r>
              <a:rPr lang="fr-FR" sz="2000" dirty="0" err="1" smtClean="0"/>
              <a:t>savings</a:t>
            </a:r>
            <a:r>
              <a:rPr lang="fr-FR" sz="2000" dirty="0" smtClean="0"/>
              <a:t> &gt; 0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Investment in </a:t>
            </a:r>
            <a:r>
              <a:rPr lang="fr-FR" sz="2000" dirty="0" err="1" smtClean="0"/>
              <a:t>economic</a:t>
            </a:r>
            <a:r>
              <a:rPr lang="fr-FR" sz="2000" dirty="0" smtClean="0"/>
              <a:t> and </a:t>
            </a:r>
            <a:r>
              <a:rPr lang="fr-FR" sz="2000" dirty="0" err="1" smtClean="0"/>
              <a:t>human</a:t>
            </a:r>
            <a:r>
              <a:rPr lang="fr-FR" sz="2000" dirty="0" smtClean="0"/>
              <a:t> capital more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compensates</a:t>
            </a:r>
            <a:r>
              <a:rPr lang="fr-FR" sz="2000" dirty="0" smtClean="0"/>
              <a:t> the </a:t>
            </a:r>
            <a:r>
              <a:rPr lang="fr-FR" sz="2000" dirty="0" err="1" smtClean="0"/>
              <a:t>depreciation</a:t>
            </a:r>
            <a:r>
              <a:rPr lang="fr-FR" sz="2000" dirty="0" smtClean="0"/>
              <a:t> of </a:t>
            </a:r>
            <a:r>
              <a:rPr lang="fr-FR" sz="2000" dirty="0" err="1" smtClean="0"/>
              <a:t>natural</a:t>
            </a:r>
            <a:r>
              <a:rPr lang="fr-FR" sz="2000" dirty="0" smtClean="0"/>
              <a:t> capital</a:t>
            </a:r>
          </a:p>
          <a:p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3367" y="1313645"/>
            <a:ext cx="5382684" cy="55443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:</a:t>
            </a:r>
          </a:p>
          <a:p>
            <a:r>
              <a:rPr lang="fr-FR" sz="2000" dirty="0" smtClean="0"/>
              <a:t>Limited rural migration 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(Pestana, 2012)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 err="1" smtClean="0"/>
              <a:t>Preserved</a:t>
            </a:r>
            <a:r>
              <a:rPr lang="fr-FR" sz="2000" dirty="0" smtClean="0"/>
              <a:t> social and </a:t>
            </a:r>
            <a:r>
              <a:rPr lang="fr-FR" sz="2000" dirty="0" err="1" smtClean="0"/>
              <a:t>human</a:t>
            </a:r>
            <a:r>
              <a:rPr lang="fr-FR" sz="2000" dirty="0" smtClean="0"/>
              <a:t> capital (IAC, 2013)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The question of public </a:t>
            </a:r>
            <a:r>
              <a:rPr lang="fr-FR" sz="2000" dirty="0" err="1" smtClean="0"/>
              <a:t>transfers</a:t>
            </a:r>
            <a:r>
              <a:rPr lang="fr-FR" sz="2000" dirty="0" smtClean="0"/>
              <a:t> (géo-</a:t>
            </a:r>
            <a:r>
              <a:rPr lang="fr-FR" sz="2000" dirty="0" err="1" smtClean="0"/>
              <a:t>strategic</a:t>
            </a:r>
            <a:r>
              <a:rPr lang="fr-FR" sz="2000" dirty="0" smtClean="0"/>
              <a:t> </a:t>
            </a:r>
            <a:r>
              <a:rPr lang="fr-FR" sz="2000" dirty="0"/>
              <a:t>capital </a:t>
            </a:r>
            <a:r>
              <a:rPr lang="fr-FR" sz="2000" dirty="0" smtClean="0"/>
              <a:t>) ?</a:t>
            </a:r>
            <a:endParaRPr lang="fr-FR" sz="2000" dirty="0"/>
          </a:p>
        </p:txBody>
      </p:sp>
      <p:pic>
        <p:nvPicPr>
          <p:cNvPr id="5" name="Picture 10" descr="EV1 Décomposition cycle tendance pré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099" y="2102144"/>
            <a:ext cx="2741303" cy="16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72" y="4803817"/>
            <a:ext cx="3007032" cy="19318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93" y="4056845"/>
            <a:ext cx="3235447" cy="19447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846" y="1669253"/>
            <a:ext cx="2307549" cy="18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Weak</a:t>
            </a:r>
            <a:r>
              <a:rPr lang="fr-FR" sz="3600" dirty="0" smtClean="0"/>
              <a:t> </a:t>
            </a:r>
            <a:r>
              <a:rPr lang="fr-FR" sz="3600" dirty="0" err="1" smtClean="0"/>
              <a:t>sustainability</a:t>
            </a:r>
            <a:r>
              <a:rPr lang="fr-FR" sz="3600" dirty="0" smtClean="0"/>
              <a:t> vs </a:t>
            </a:r>
            <a:r>
              <a:rPr lang="fr-FR" sz="3600" dirty="0" err="1" smtClean="0"/>
              <a:t>vulnerability</a:t>
            </a:r>
            <a:r>
              <a:rPr lang="fr-FR" sz="3600" dirty="0" smtClean="0"/>
              <a:t>: the </a:t>
            </a:r>
            <a:r>
              <a:rPr lang="fr-FR" sz="3600" dirty="0" err="1" smtClean="0"/>
              <a:t>heterogeneity</a:t>
            </a:r>
            <a:r>
              <a:rPr lang="fr-FR" sz="3600" dirty="0" smtClean="0"/>
              <a:t> of SIDS </a:t>
            </a:r>
            <a:endParaRPr lang="fr-FR" sz="3600" dirty="0"/>
          </a:p>
        </p:txBody>
      </p:sp>
      <p:pic>
        <p:nvPicPr>
          <p:cNvPr id="4" name="Espace réservé du contenu 3" descr="g_name~ 110.t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499" y="2263507"/>
            <a:ext cx="543700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854558" y="1571222"/>
            <a:ext cx="907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diversité des petites économies insulaires (PEI), et des Small </a:t>
            </a:r>
            <a:r>
              <a:rPr lang="fr-FR" dirty="0" err="1"/>
              <a:t>Islands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States (SIDS) au regard des critères de soutenabilité et de vulnérabilité</a:t>
            </a:r>
          </a:p>
        </p:txBody>
      </p:sp>
    </p:spTree>
    <p:extLst>
      <p:ext uri="{BB962C8B-B14F-4D97-AF65-F5344CB8AC3E}">
        <p14:creationId xmlns:p14="http://schemas.microsoft.com/office/powerpoint/2010/main" val="42168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Rents</a:t>
            </a:r>
            <a:r>
              <a:rPr lang="fr-FR" dirty="0" smtClean="0"/>
              <a:t>, </a:t>
            </a:r>
            <a:r>
              <a:rPr lang="fr-FR" dirty="0" err="1" smtClean="0"/>
              <a:t>assets</a:t>
            </a:r>
            <a:r>
              <a:rPr lang="fr-FR" dirty="0" smtClean="0"/>
              <a:t> and total </a:t>
            </a:r>
            <a:r>
              <a:rPr lang="fr-FR" dirty="0" err="1" smtClean="0"/>
              <a:t>wealth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/>
              <a:t>Following</a:t>
            </a:r>
            <a:r>
              <a:rPr lang="fr-FR" sz="2000" dirty="0" smtClean="0"/>
              <a:t> Hamilton (2006),  the </a:t>
            </a:r>
            <a:r>
              <a:rPr lang="fr-FR" sz="2000" dirty="0" err="1" smtClean="0"/>
              <a:t>natural</a:t>
            </a:r>
            <a:r>
              <a:rPr lang="fr-FR" sz="2000" dirty="0" smtClean="0"/>
              <a:t> capital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valuated</a:t>
            </a:r>
            <a:r>
              <a:rPr lang="fr-FR" sz="2000" dirty="0"/>
              <a:t>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</a:t>
            </a:r>
            <a:r>
              <a:rPr lang="fr-FR" sz="2000" dirty="0" err="1" smtClean="0"/>
              <a:t>rents</a:t>
            </a:r>
            <a:r>
              <a:rPr lang="fr-FR" sz="2000" dirty="0" smtClean="0"/>
              <a:t> (the </a:t>
            </a:r>
            <a:r>
              <a:rPr lang="fr-FR" sz="2000" dirty="0" err="1" smtClean="0"/>
              <a:t>difference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price</a:t>
            </a:r>
            <a:r>
              <a:rPr lang="fr-FR" sz="2000" dirty="0" smtClean="0"/>
              <a:t> and </a:t>
            </a:r>
            <a:r>
              <a:rPr lang="fr-FR" sz="2000" dirty="0" err="1" smtClean="0"/>
              <a:t>costs</a:t>
            </a:r>
            <a:r>
              <a:rPr lang="fr-FR" sz="2000" dirty="0" smtClean="0"/>
              <a:t> of production). </a:t>
            </a:r>
          </a:p>
          <a:p>
            <a:r>
              <a:rPr lang="fr-FR" sz="2000" dirty="0" smtClean="0"/>
              <a:t>Intangible capital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most</a:t>
            </a:r>
            <a:r>
              <a:rPr lang="fr-FR" sz="2000" dirty="0" smtClean="0"/>
              <a:t> important component of total </a:t>
            </a:r>
            <a:r>
              <a:rPr lang="fr-FR" sz="2000" dirty="0" err="1" smtClean="0"/>
              <a:t>wealth</a:t>
            </a:r>
            <a:r>
              <a:rPr lang="fr-FR" sz="2000" dirty="0" smtClean="0"/>
              <a:t>. It </a:t>
            </a:r>
            <a:r>
              <a:rPr lang="fr-FR" sz="2000" dirty="0" err="1" smtClean="0"/>
              <a:t>encompasses</a:t>
            </a:r>
            <a:r>
              <a:rPr lang="fr-FR" sz="2000" dirty="0" smtClean="0"/>
              <a:t> all components </a:t>
            </a:r>
            <a:r>
              <a:rPr lang="fr-FR" sz="2000" dirty="0" err="1" smtClean="0"/>
              <a:t>that</a:t>
            </a:r>
            <a:r>
              <a:rPr lang="fr-FR" sz="2000" dirty="0" smtClean="0"/>
              <a:t> are not </a:t>
            </a:r>
            <a:r>
              <a:rPr lang="fr-FR" sz="2000" dirty="0" err="1" smtClean="0"/>
              <a:t>directly</a:t>
            </a:r>
            <a:r>
              <a:rPr lang="fr-FR" sz="2000" dirty="0" smtClean="0"/>
              <a:t>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: </a:t>
            </a:r>
            <a:r>
              <a:rPr lang="fr-FR" sz="2000" dirty="0" err="1" smtClean="0"/>
              <a:t>human</a:t>
            </a:r>
            <a:r>
              <a:rPr lang="fr-FR" sz="2000" dirty="0" smtClean="0"/>
              <a:t> capital, social capital, cultural capital,…</a:t>
            </a:r>
          </a:p>
          <a:p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rents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associated</a:t>
            </a:r>
            <a:r>
              <a:rPr lang="fr-FR" sz="2000" dirty="0" smtClean="0"/>
              <a:t> to a </a:t>
            </a:r>
            <a:r>
              <a:rPr lang="fr-FR" sz="2000" dirty="0" err="1" smtClean="0"/>
              <a:t>specific</a:t>
            </a:r>
            <a:r>
              <a:rPr lang="fr-FR" sz="2000" dirty="0" smtClean="0"/>
              <a:t> capital.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962182"/>
              </p:ext>
            </p:extLst>
          </p:nvPr>
        </p:nvGraphicFramePr>
        <p:xfrm>
          <a:off x="940159" y="3670479"/>
          <a:ext cx="4687910" cy="299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71135"/>
              </p:ext>
            </p:extLst>
          </p:nvPr>
        </p:nvGraphicFramePr>
        <p:xfrm>
          <a:off x="6619741" y="3631842"/>
          <a:ext cx="4855335" cy="29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19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828</Words>
  <Application>Microsoft Office PowerPoint</Application>
  <PresentationFormat>Grand écran</PresentationFormat>
  <Paragraphs>159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MS Gothic</vt:lpstr>
      <vt:lpstr>Arial</vt:lpstr>
      <vt:lpstr>Calibri</vt:lpstr>
      <vt:lpstr>Calibri Light</vt:lpstr>
      <vt:lpstr>Times New Roman</vt:lpstr>
      <vt:lpstr>Thème Office</vt:lpstr>
      <vt:lpstr>Tourism as a source of vulnerabilities ?  The role of Islands ‘Heritage   Vincent Geronimi, Christine Le Gargasson,  Natalia Zugravu, Jessy Tsang King Sang</vt:lpstr>
      <vt:lpstr>Introduction</vt:lpstr>
      <vt:lpstr>Présentation PowerPoint</vt:lpstr>
      <vt:lpstr>Introduction</vt:lpstr>
      <vt:lpstr>Outline</vt:lpstr>
      <vt:lpstr>Présentation PowerPoint</vt:lpstr>
      <vt:lpstr>Weak and strong sustainability: New-Caledonia</vt:lpstr>
      <vt:lpstr>Weak sustainability vs vulnerability: the heterogeneity of SIDS </vt:lpstr>
      <vt:lpstr>Rents, assets and total wealth</vt:lpstr>
      <vt:lpstr>PEI: Assets, rents, risks and sustainability</vt:lpstr>
      <vt:lpstr>Heritage based tourism and rents</vt:lpstr>
      <vt:lpstr>Typology of SIDS’ tourist services: competition through prices or heritage mobilization </vt:lpstr>
      <vt:lpstr>Perspectives </vt:lpstr>
      <vt:lpstr>Présentation PowerPoint</vt:lpstr>
    </vt:vector>
  </TitlesOfParts>
  <Company>Université Versailles Saint-Quentin en Yvelines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Tourisme et soutenabilité :  le rôle des patrimoines insulaires  Vincent Geronimi, Christine Le Gargasson,  Natalia Zugravu, Jessy Tsang King Sang</dc:title>
  <dc:creator>AdminSCS</dc:creator>
  <cp:lastModifiedBy>AdminSCS</cp:lastModifiedBy>
  <cp:revision>71</cp:revision>
  <cp:lastPrinted>2014-12-03T11:01:23Z</cp:lastPrinted>
  <dcterms:created xsi:type="dcterms:W3CDTF">2014-12-01T20:14:17Z</dcterms:created>
  <dcterms:modified xsi:type="dcterms:W3CDTF">2014-12-10T20:48:16Z</dcterms:modified>
</cp:coreProperties>
</file>