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60" r:id="rId9"/>
    <p:sldId id="262" r:id="rId10"/>
    <p:sldId id="270" r:id="rId11"/>
    <p:sldId id="261" r:id="rId12"/>
    <p:sldId id="263" r:id="rId13"/>
    <p:sldId id="264" r:id="rId14"/>
    <p:sldId id="271" r:id="rId15"/>
    <p:sldId id="265" r:id="rId16"/>
    <p:sldId id="266" r:id="rId17"/>
    <p:sldId id="272" r:id="rId18"/>
    <p:sldId id="267" r:id="rId19"/>
    <p:sldId id="268" r:id="rId20"/>
    <p:sldId id="273" r:id="rId21"/>
    <p:sldId id="269" r:id="rId22"/>
    <p:sldId id="274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shocks</a:t>
            </a:r>
            <a:r>
              <a:rPr lang="fr-FR" dirty="0" smtClean="0"/>
              <a:t>, </a:t>
            </a:r>
            <a:r>
              <a:rPr lang="fr-FR" dirty="0" err="1" smtClean="0"/>
              <a:t>vulnerabilities</a:t>
            </a:r>
            <a:r>
              <a:rPr lang="fr-FR" dirty="0" smtClean="0"/>
              <a:t> and </a:t>
            </a:r>
            <a:r>
              <a:rPr lang="fr-FR" dirty="0" err="1" smtClean="0"/>
              <a:t>resilience</a:t>
            </a:r>
            <a:r>
              <a:rPr lang="fr-FR" dirty="0" smtClean="0"/>
              <a:t> in a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island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r>
              <a:rPr lang="fr-FR" dirty="0" smtClean="0"/>
              <a:t> : the case of </a:t>
            </a:r>
            <a:r>
              <a:rPr lang="fr-FR" dirty="0" err="1" smtClean="0"/>
              <a:t>Corsica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40368" y="4163692"/>
            <a:ext cx="6987645" cy="1388534"/>
          </a:xfrm>
        </p:spPr>
        <p:txBody>
          <a:bodyPr/>
          <a:lstStyle/>
          <a:p>
            <a:r>
              <a:rPr lang="fr-FR" dirty="0" smtClean="0"/>
              <a:t>Marie-Antoinette Maupertuis &amp; Sauveur Giannoni, </a:t>
            </a:r>
          </a:p>
          <a:p>
            <a:pPr algn="ctr"/>
            <a:r>
              <a:rPr lang="fr-FR" dirty="0" smtClean="0"/>
              <a:t>Université de Corse, UMR CNRS 6240 LISA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11380" y="6027313"/>
            <a:ext cx="935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International Symposium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specialization</a:t>
            </a:r>
            <a:r>
              <a:rPr lang="fr-FR" dirty="0" smtClean="0"/>
              <a:t> and </a:t>
            </a:r>
            <a:r>
              <a:rPr lang="fr-FR" dirty="0" err="1" smtClean="0"/>
              <a:t>vulnerability</a:t>
            </a:r>
            <a:r>
              <a:rPr lang="fr-FR" dirty="0" smtClean="0"/>
              <a:t>, 4-6 </a:t>
            </a:r>
            <a:r>
              <a:rPr lang="fr-FR" dirty="0" err="1" smtClean="0"/>
              <a:t>December</a:t>
            </a:r>
            <a:r>
              <a:rPr lang="fr-FR" dirty="0" smtClean="0"/>
              <a:t> 2014 La Réunion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16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5283" y="0"/>
            <a:ext cx="10018713" cy="1752599"/>
          </a:xfrm>
        </p:spPr>
        <p:txBody>
          <a:bodyPr/>
          <a:lstStyle/>
          <a:p>
            <a:r>
              <a:rPr lang="fr-FR" dirty="0" err="1" smtClean="0"/>
              <a:t>Closure</a:t>
            </a:r>
            <a:r>
              <a:rPr lang="fr-FR" dirty="0" smtClean="0"/>
              <a:t> </a:t>
            </a:r>
            <a:r>
              <a:rPr lang="fr-FR" dirty="0" err="1" smtClean="0"/>
              <a:t>procedure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861687"/>
              </p:ext>
            </p:extLst>
          </p:nvPr>
        </p:nvGraphicFramePr>
        <p:xfrm>
          <a:off x="915829" y="1381719"/>
          <a:ext cx="10393252" cy="4559122"/>
        </p:xfrm>
        <a:graphic>
          <a:graphicData uri="http://schemas.openxmlformats.org/drawingml/2006/table">
            <a:tbl>
              <a:tblPr firstRow="1" firstCol="1" bandRow="1"/>
              <a:tblGrid>
                <a:gridCol w="5196626"/>
                <a:gridCol w="5196626"/>
              </a:tblGrid>
              <a:tr h="651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Equilibrium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Closure</a:t>
                      </a:r>
                      <a:r>
                        <a:rPr lang="fr-FR" sz="2000" b="1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procedure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S-I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fr-FR" sz="200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fr-FR" sz="200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savings</a:t>
                      </a: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determines</a:t>
                      </a: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fr-FR" sz="200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fr-FR" sz="200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</a:t>
                      </a: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02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fr-FR" sz="2000" b="1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Balance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Flexible </a:t>
                      </a: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exchange</a:t>
                      </a:r>
                      <a:r>
                        <a:rPr lang="fr-FR" sz="2000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rates and </a:t>
                      </a:r>
                      <a:r>
                        <a:rPr lang="fr-FR" sz="2000" baseline="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fixed</a:t>
                      </a:r>
                      <a:r>
                        <a:rPr lang="fr-FR" sz="2000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fr-FR" sz="2000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savings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2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finances (local and</a:t>
                      </a:r>
                      <a:r>
                        <a:rPr lang="fr-FR" sz="2000" b="1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baseline="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  <a:r>
                        <a:rPr lang="fr-FR" sz="2000" b="1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Flexible </a:t>
                      </a:r>
                      <a:r>
                        <a:rPr lang="fr-FR" sz="200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savings</a:t>
                      </a: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fr-FR" sz="200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fixed</a:t>
                      </a:r>
                      <a:r>
                        <a:rPr lang="fr-FR" sz="2000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direct </a:t>
                      </a:r>
                      <a:r>
                        <a:rPr lang="fr-FR" sz="2000" baseline="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</a:t>
                      </a:r>
                      <a:r>
                        <a:rPr lang="fr-FR" sz="2000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rate</a:t>
                      </a:r>
                      <a:r>
                        <a:rPr lang="fr-FR" sz="200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9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362857"/>
            <a:ext cx="10018713" cy="1364344"/>
          </a:xfrm>
        </p:spPr>
        <p:txBody>
          <a:bodyPr/>
          <a:lstStyle/>
          <a:p>
            <a:r>
              <a:rPr lang="fr-FR" dirty="0" smtClean="0"/>
              <a:t>The Social </a:t>
            </a:r>
            <a:r>
              <a:rPr lang="fr-FR" dirty="0" err="1" smtClean="0"/>
              <a:t>Accounting</a:t>
            </a:r>
            <a:r>
              <a:rPr lang="fr-FR" dirty="0" smtClean="0"/>
              <a:t> Matrix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727202"/>
            <a:ext cx="9575575" cy="496981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0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420915"/>
            <a:ext cx="10018713" cy="1306286"/>
          </a:xfrm>
        </p:spPr>
        <p:txBody>
          <a:bodyPr/>
          <a:lstStyle/>
          <a:p>
            <a:r>
              <a:rPr lang="fr-FR" dirty="0" err="1" smtClean="0"/>
              <a:t>Effects</a:t>
            </a:r>
            <a:r>
              <a:rPr lang="fr-FR" dirty="0" smtClean="0"/>
              <a:t> of a </a:t>
            </a:r>
            <a:r>
              <a:rPr lang="fr-FR" dirty="0" err="1" smtClean="0"/>
              <a:t>raise</a:t>
            </a:r>
            <a:r>
              <a:rPr lang="fr-FR" dirty="0" smtClean="0"/>
              <a:t> in transport </a:t>
            </a:r>
            <a:r>
              <a:rPr lang="fr-FR" dirty="0" err="1" smtClean="0"/>
              <a:t>costs</a:t>
            </a:r>
            <a:r>
              <a:rPr lang="fr-FR" dirty="0" smtClean="0"/>
              <a:t> 1/3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335837"/>
              </p:ext>
            </p:extLst>
          </p:nvPr>
        </p:nvGraphicFramePr>
        <p:xfrm>
          <a:off x="1484311" y="3040077"/>
          <a:ext cx="9527126" cy="369557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762788"/>
                <a:gridCol w="4764338"/>
              </a:tblGrid>
              <a:tr h="523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err="1">
                          <a:effectLst/>
                        </a:rPr>
                        <a:t>Aggregate</a:t>
                      </a:r>
                      <a:r>
                        <a:rPr lang="fr-FR" sz="3200" dirty="0">
                          <a:effectLst/>
                        </a:rPr>
                        <a:t> (real </a:t>
                      </a:r>
                      <a:r>
                        <a:rPr lang="fr-FR" sz="3200" dirty="0" err="1">
                          <a:effectLst/>
                        </a:rPr>
                        <a:t>terms</a:t>
                      </a:r>
                      <a:r>
                        <a:rPr lang="fr-FR" sz="3200" dirty="0">
                          <a:effectLst/>
                        </a:rPr>
                        <a:t>)</a:t>
                      </a:r>
                      <a:endParaRPr lang="fr-FR" sz="3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Variation in %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3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</a:rPr>
                        <a:t>GDP</a:t>
                      </a:r>
                      <a:endParaRPr lang="fr-FR" sz="3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-0.245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3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Private Consumption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-0.384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3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</a:rPr>
                        <a:t>Investment</a:t>
                      </a:r>
                      <a:endParaRPr lang="fr-FR" sz="3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-1.7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3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Exports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+0.25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3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Imports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</a:rPr>
                        <a:t>-0.6</a:t>
                      </a:r>
                      <a:endParaRPr lang="fr-FR" sz="3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3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>
                          <a:effectLst/>
                        </a:rPr>
                        <a:t>Indirect Taxes </a:t>
                      </a:r>
                      <a:endParaRPr lang="fr-FR" sz="3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</a:rPr>
                        <a:t>-2.29</a:t>
                      </a:r>
                      <a:endParaRPr lang="fr-FR" sz="3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171978" y="1918952"/>
            <a:ext cx="100197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The first simulation assumes a 10% </a:t>
            </a:r>
            <a:r>
              <a:rPr lang="fr-FR" sz="2800" dirty="0" err="1"/>
              <a:t>increase</a:t>
            </a:r>
            <a:r>
              <a:rPr lang="fr-FR" sz="2800" dirty="0"/>
              <a:t> in the </a:t>
            </a:r>
            <a:r>
              <a:rPr lang="fr-FR" sz="2800" dirty="0" err="1"/>
              <a:t>cost</a:t>
            </a:r>
            <a:r>
              <a:rPr lang="fr-FR" sz="2800" dirty="0"/>
              <a:t> of </a:t>
            </a:r>
            <a:r>
              <a:rPr lang="fr-FR" sz="2800" dirty="0" err="1"/>
              <a:t>joining</a:t>
            </a:r>
            <a:r>
              <a:rPr lang="fr-FR" sz="2800" dirty="0"/>
              <a:t> </a:t>
            </a:r>
            <a:r>
              <a:rPr lang="fr-FR" sz="2800" dirty="0" err="1"/>
              <a:t>Corsica</a:t>
            </a:r>
            <a:r>
              <a:rPr lang="fr-FR" sz="2800" dirty="0"/>
              <a:t> by </a:t>
            </a:r>
            <a:r>
              <a:rPr lang="fr-FR" sz="2800" dirty="0" err="1"/>
              <a:t>any</a:t>
            </a:r>
            <a:r>
              <a:rPr lang="fr-FR" sz="2800" dirty="0"/>
              <a:t> </a:t>
            </a:r>
            <a:r>
              <a:rPr lang="fr-FR" sz="2800" dirty="0" err="1" smtClean="0"/>
              <a:t>means</a:t>
            </a:r>
            <a:r>
              <a:rPr lang="fr-FR" sz="2800" dirty="0" smtClean="0"/>
              <a:t> for </a:t>
            </a:r>
            <a:r>
              <a:rPr lang="fr-FR" sz="2800" dirty="0"/>
              <a:t>a </a:t>
            </a:r>
            <a:r>
              <a:rPr lang="fr-FR" sz="2800" dirty="0" err="1"/>
              <a:t>person</a:t>
            </a:r>
            <a:r>
              <a:rPr lang="fr-FR" sz="2800" dirty="0"/>
              <a:t> or </a:t>
            </a:r>
            <a:r>
              <a:rPr lang="fr-FR" sz="2800" dirty="0" smtClean="0"/>
              <a:t>for a </a:t>
            </a:r>
            <a:r>
              <a:rPr lang="fr-FR" sz="2800" dirty="0" err="1"/>
              <a:t>commodity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06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2644" y="1"/>
            <a:ext cx="9455986" cy="711200"/>
          </a:xfrm>
        </p:spPr>
        <p:txBody>
          <a:bodyPr/>
          <a:lstStyle/>
          <a:p>
            <a:r>
              <a:rPr lang="fr-FR" dirty="0" err="1" smtClean="0"/>
              <a:t>Effects</a:t>
            </a:r>
            <a:r>
              <a:rPr lang="fr-FR" dirty="0" smtClean="0"/>
              <a:t> of a </a:t>
            </a:r>
            <a:r>
              <a:rPr lang="fr-FR" dirty="0" err="1" smtClean="0"/>
              <a:t>raise</a:t>
            </a:r>
            <a:r>
              <a:rPr lang="fr-FR" dirty="0" smtClean="0"/>
              <a:t> in transport </a:t>
            </a:r>
            <a:r>
              <a:rPr lang="fr-FR" dirty="0" err="1" smtClean="0"/>
              <a:t>costs</a:t>
            </a:r>
            <a:r>
              <a:rPr lang="fr-FR" dirty="0" smtClean="0"/>
              <a:t> 2/3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935807"/>
              </p:ext>
            </p:extLst>
          </p:nvPr>
        </p:nvGraphicFramePr>
        <p:xfrm>
          <a:off x="1625600" y="711201"/>
          <a:ext cx="9971315" cy="6171555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5586620"/>
                <a:gridCol w="4384695"/>
              </a:tblGrid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Sector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Variation </a:t>
                      </a:r>
                      <a:r>
                        <a:rPr lang="fr-FR" sz="2000" dirty="0" smtClean="0">
                          <a:effectLst/>
                        </a:rPr>
                        <a:t>in </a:t>
                      </a:r>
                      <a:r>
                        <a:rPr lang="fr-FR" sz="2000" dirty="0">
                          <a:effectLst/>
                        </a:rPr>
                        <a:t>%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Agriculture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+ 0,047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Mining Industries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-0,143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Food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+ 0,315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Other</a:t>
                      </a:r>
                      <a:r>
                        <a:rPr lang="fr-FR" sz="2000" dirty="0">
                          <a:effectLst/>
                        </a:rPr>
                        <a:t> industries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+ 0,116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Construction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-1,069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Trade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+ 0,241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86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Transportation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+ 0,843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7231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Accomodation</a:t>
                      </a:r>
                      <a:r>
                        <a:rPr lang="fr-FR" sz="2000" dirty="0">
                          <a:effectLst/>
                        </a:rPr>
                        <a:t> and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Catering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+ 0,018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Information communication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-0,239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Banking/</a:t>
                      </a:r>
                      <a:r>
                        <a:rPr lang="fr-FR" sz="2000" dirty="0" err="1">
                          <a:effectLst/>
                        </a:rPr>
                        <a:t>insurance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-0,004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Real estate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-0,014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Activités spécialisées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-0,17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Public </a:t>
                      </a:r>
                      <a:r>
                        <a:rPr lang="fr-FR" sz="2000" dirty="0" err="1">
                          <a:effectLst/>
                        </a:rPr>
                        <a:t>Sector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0,005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Other services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-0,196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61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Total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-0,058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Effects</a:t>
            </a:r>
            <a:r>
              <a:rPr lang="fr-FR" dirty="0"/>
              <a:t> of a </a:t>
            </a:r>
            <a:r>
              <a:rPr lang="fr-FR" dirty="0" err="1"/>
              <a:t>raise</a:t>
            </a:r>
            <a:r>
              <a:rPr lang="fr-FR" dirty="0"/>
              <a:t> in transport </a:t>
            </a:r>
            <a:r>
              <a:rPr lang="fr-FR" dirty="0" err="1"/>
              <a:t>costs</a:t>
            </a:r>
            <a:r>
              <a:rPr lang="fr-FR" dirty="0"/>
              <a:t> </a:t>
            </a:r>
            <a:r>
              <a:rPr lang="fr-FR" dirty="0" smtClean="0"/>
              <a:t>3/3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There </a:t>
            </a:r>
            <a:r>
              <a:rPr lang="en-US" dirty="0" smtClean="0"/>
              <a:t>is</a:t>
            </a:r>
            <a:r>
              <a:rPr lang="fr-FR" dirty="0" smtClean="0"/>
              <a:t> a </a:t>
            </a:r>
            <a:r>
              <a:rPr lang="en-US" dirty="0" smtClean="0"/>
              <a:t>clear</a:t>
            </a:r>
            <a:r>
              <a:rPr lang="fr-FR" dirty="0" smtClean="0"/>
              <a:t> </a:t>
            </a:r>
            <a:r>
              <a:rPr lang="en-GB" dirty="0" smtClean="0"/>
              <a:t>negative</a:t>
            </a:r>
            <a:r>
              <a:rPr lang="fr-FR" dirty="0" smtClean="0"/>
              <a:t> </a:t>
            </a:r>
            <a:r>
              <a:rPr lang="en-US" dirty="0" smtClean="0"/>
              <a:t>effect</a:t>
            </a:r>
            <a:r>
              <a:rPr lang="fr-FR" dirty="0" smtClean="0"/>
              <a:t> on the </a:t>
            </a:r>
            <a:r>
              <a:rPr lang="en-US" dirty="0" smtClean="0"/>
              <a:t>activity</a:t>
            </a:r>
            <a:r>
              <a:rPr lang="fr-FR" dirty="0" smtClean="0"/>
              <a:t> of </a:t>
            </a:r>
            <a:r>
              <a:rPr lang="en-GB" dirty="0" smtClean="0"/>
              <a:t>sectors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construction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heavily</a:t>
            </a:r>
            <a:r>
              <a:rPr lang="fr-FR" dirty="0" smtClean="0"/>
              <a:t> </a:t>
            </a:r>
            <a:r>
              <a:rPr lang="fr-FR" dirty="0" err="1" smtClean="0"/>
              <a:t>dependant</a:t>
            </a:r>
            <a:r>
              <a:rPr lang="fr-FR" dirty="0" smtClean="0"/>
              <a:t> on </a:t>
            </a:r>
            <a:r>
              <a:rPr lang="fr-FR" dirty="0" err="1" smtClean="0"/>
              <a:t>imported</a:t>
            </a:r>
            <a:r>
              <a:rPr lang="fr-FR" dirty="0" smtClean="0"/>
              <a:t> inputs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food</a:t>
            </a:r>
            <a:r>
              <a:rPr lang="fr-FR" dirty="0" smtClean="0"/>
              <a:t> production </a:t>
            </a:r>
            <a:r>
              <a:rPr lang="fr-FR" dirty="0" err="1" smtClean="0"/>
              <a:t>experience</a:t>
            </a:r>
            <a:r>
              <a:rPr lang="fr-FR" dirty="0" smtClean="0"/>
              <a:t> positive </a:t>
            </a:r>
            <a:r>
              <a:rPr lang="fr-FR" dirty="0" err="1" smtClean="0"/>
              <a:t>effects</a:t>
            </a:r>
            <a:r>
              <a:rPr lang="fr-FR" dirty="0" smtClean="0"/>
              <a:t>. The point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dirty="0" smtClean="0"/>
              <a:t> use local inputs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expensive</a:t>
            </a:r>
            <a:r>
              <a:rPr lang="fr-FR" dirty="0" smtClean="0"/>
              <a:t>,</a:t>
            </a:r>
          </a:p>
          <a:p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intersectoral</a:t>
            </a:r>
            <a:r>
              <a:rPr lang="fr-FR" dirty="0" smtClean="0"/>
              <a:t> </a:t>
            </a:r>
            <a:r>
              <a:rPr lang="fr-FR" dirty="0" err="1" smtClean="0"/>
              <a:t>transfer</a:t>
            </a:r>
            <a:r>
              <a:rPr lang="fr-FR" dirty="0" smtClean="0"/>
              <a:t> of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paradox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total value-</a:t>
            </a:r>
            <a:r>
              <a:rPr lang="fr-FR" dirty="0" err="1" smtClean="0"/>
              <a:t>added</a:t>
            </a:r>
            <a:r>
              <a:rPr lang="fr-FR" dirty="0" smtClean="0"/>
              <a:t> </a:t>
            </a:r>
            <a:r>
              <a:rPr lang="fr-FR" dirty="0" err="1" smtClean="0"/>
              <a:t>declines</a:t>
            </a:r>
            <a:r>
              <a:rPr lang="fr-FR" dirty="0" smtClean="0"/>
              <a:t> a bit but the local </a:t>
            </a:r>
            <a:r>
              <a:rPr lang="fr-FR" dirty="0" err="1" smtClean="0"/>
              <a:t>foundations</a:t>
            </a:r>
            <a:r>
              <a:rPr lang="fr-FR" dirty="0" smtClean="0"/>
              <a:t> of the productive system are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</a:t>
            </a:r>
            <a:r>
              <a:rPr lang="fr-FR" dirty="0" err="1" smtClean="0"/>
              <a:t>strenghtened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7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57514"/>
          </a:xfrm>
        </p:spPr>
        <p:txBody>
          <a:bodyPr/>
          <a:lstStyle/>
          <a:p>
            <a:r>
              <a:rPr lang="fr-FR" dirty="0" err="1" smtClean="0"/>
              <a:t>Effects</a:t>
            </a:r>
            <a:r>
              <a:rPr lang="fr-FR" dirty="0" smtClean="0"/>
              <a:t> of a slow down in </a:t>
            </a:r>
            <a:r>
              <a:rPr lang="fr-FR" dirty="0" err="1" smtClean="0"/>
              <a:t>tourism</a:t>
            </a:r>
            <a:r>
              <a:rPr lang="fr-FR" dirty="0" smtClean="0"/>
              <a:t> 1/3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04614"/>
              </p:ext>
            </p:extLst>
          </p:nvPr>
        </p:nvGraphicFramePr>
        <p:xfrm>
          <a:off x="1056068" y="3850780"/>
          <a:ext cx="10446955" cy="277146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222628"/>
                <a:gridCol w="5224327"/>
              </a:tblGrid>
              <a:tr h="384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bg1"/>
                          </a:solidFill>
                          <a:effectLst/>
                        </a:rPr>
                        <a:t>Aggregate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</a:rPr>
                        <a:t> (real </a:t>
                      </a:r>
                      <a:r>
                        <a:rPr lang="fr-FR" sz="2400" dirty="0" err="1">
                          <a:solidFill>
                            <a:schemeClr val="bg1"/>
                          </a:solidFill>
                          <a:effectLst/>
                        </a:rPr>
                        <a:t>terms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</a:rPr>
                        <a:t>Variation </a:t>
                      </a:r>
                      <a:r>
                        <a:rPr lang="fr-FR" sz="2400" dirty="0" smtClean="0">
                          <a:solidFill>
                            <a:schemeClr val="bg1"/>
                          </a:solidFill>
                          <a:effectLst/>
                        </a:rPr>
                        <a:t>in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GDP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</a:rPr>
                        <a:t>-0,38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dirty="0" err="1">
                          <a:solidFill>
                            <a:schemeClr val="tx1"/>
                          </a:solidFill>
                          <a:effectLst/>
                        </a:rPr>
                        <a:t>Consumption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</a:rPr>
                        <a:t>-0,49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Investment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</a:rPr>
                        <a:t>+ 0,43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Exports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</a:rPr>
                        <a:t>-3,57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Imports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</a:rPr>
                        <a:t>-1,32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Indirect Taxes 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-2,76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326524" y="2438399"/>
            <a:ext cx="95561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 20% </a:t>
            </a:r>
            <a:r>
              <a:rPr lang="fr-FR" sz="2400" dirty="0" err="1" smtClean="0"/>
              <a:t>fall</a:t>
            </a:r>
            <a:r>
              <a:rPr lang="fr-FR" sz="2400" dirty="0" smtClean="0"/>
              <a:t> in </a:t>
            </a:r>
            <a:r>
              <a:rPr lang="fr-FR" sz="2400" dirty="0" err="1" smtClean="0"/>
              <a:t>accomodation</a:t>
            </a:r>
            <a:r>
              <a:rPr lang="fr-FR" sz="2400" dirty="0" smtClean="0"/>
              <a:t> and catering </a:t>
            </a:r>
            <a:r>
              <a:rPr lang="fr-FR" sz="2400" dirty="0" err="1" smtClean="0"/>
              <a:t>demand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simulated</a:t>
            </a:r>
            <a:r>
              <a:rPr lang="fr-FR" sz="2400" dirty="0" smtClean="0"/>
              <a:t> in </a:t>
            </a:r>
            <a:r>
              <a:rPr lang="fr-FR" sz="2400" dirty="0" err="1" smtClean="0"/>
              <a:t>order</a:t>
            </a:r>
            <a:r>
              <a:rPr lang="fr-FR" sz="2400" dirty="0" smtClean="0"/>
              <a:t> to test the </a:t>
            </a:r>
            <a:r>
              <a:rPr lang="fr-FR" sz="2400" dirty="0" err="1" smtClean="0"/>
              <a:t>effect</a:t>
            </a:r>
            <a:r>
              <a:rPr lang="fr-FR" sz="2400" dirty="0" smtClean="0"/>
              <a:t> of a </a:t>
            </a:r>
            <a:r>
              <a:rPr lang="fr-FR" sz="2400" dirty="0" err="1" smtClean="0"/>
              <a:t>shock</a:t>
            </a:r>
            <a:r>
              <a:rPr lang="fr-FR" sz="2400" dirty="0" smtClean="0"/>
              <a:t> </a:t>
            </a:r>
            <a:r>
              <a:rPr lang="fr-FR" sz="2400" dirty="0" err="1" smtClean="0"/>
              <a:t>similar</a:t>
            </a:r>
            <a:r>
              <a:rPr lang="fr-FR" sz="2400" dirty="0" smtClean="0"/>
              <a:t> to the one </a:t>
            </a:r>
            <a:r>
              <a:rPr lang="fr-FR" sz="2400" dirty="0" err="1" smtClean="0"/>
              <a:t>occured</a:t>
            </a:r>
            <a:r>
              <a:rPr lang="fr-FR" sz="2400" dirty="0" smtClean="0"/>
              <a:t> in </a:t>
            </a:r>
            <a:r>
              <a:rPr lang="fr-FR" sz="2400" dirty="0" smtClean="0"/>
              <a:t>July </a:t>
            </a:r>
            <a:r>
              <a:rPr lang="fr-FR" sz="2400" dirty="0" smtClean="0"/>
              <a:t>2014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68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768" y="0"/>
            <a:ext cx="10018713" cy="1752599"/>
          </a:xfrm>
        </p:spPr>
        <p:txBody>
          <a:bodyPr/>
          <a:lstStyle/>
          <a:p>
            <a:r>
              <a:rPr lang="fr-FR" dirty="0" err="1" smtClean="0"/>
              <a:t>Effects</a:t>
            </a:r>
            <a:r>
              <a:rPr lang="fr-FR" dirty="0" smtClean="0"/>
              <a:t> of </a:t>
            </a:r>
            <a:r>
              <a:rPr lang="fr-FR" dirty="0"/>
              <a:t>a slow down in </a:t>
            </a:r>
            <a:r>
              <a:rPr lang="fr-FR" dirty="0" err="1" smtClean="0"/>
              <a:t>tourism</a:t>
            </a:r>
            <a:r>
              <a:rPr lang="fr-FR" dirty="0" smtClean="0"/>
              <a:t> 2/3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120220"/>
              </p:ext>
            </p:extLst>
          </p:nvPr>
        </p:nvGraphicFramePr>
        <p:xfrm>
          <a:off x="217715" y="1228344"/>
          <a:ext cx="11745532" cy="5629656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6580660"/>
                <a:gridCol w="5164872"/>
              </a:tblGrid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Sector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Variation </a:t>
                      </a:r>
                      <a:r>
                        <a:rPr lang="fr-FR" sz="2000" dirty="0" smtClean="0">
                          <a:effectLst/>
                        </a:rPr>
                        <a:t>in </a:t>
                      </a:r>
                      <a:r>
                        <a:rPr lang="fr-FR" sz="2000" dirty="0">
                          <a:effectLst/>
                        </a:rPr>
                        <a:t>%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Agriculture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0,307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Mining Industries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-0,299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Food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1,735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Other industries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1,978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Construction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0,413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Trade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1,362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Transportation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-0,065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6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Accomodation</a:t>
                      </a:r>
                      <a:r>
                        <a:rPr lang="fr-FR" sz="2000" dirty="0">
                          <a:effectLst/>
                        </a:rPr>
                        <a:t> and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Catering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-6,252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7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Information communication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0,274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Banking/insurance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0,117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Real estate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-0,027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Activités spécialisées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0,283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Public Sector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0,033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Other</a:t>
                      </a:r>
                      <a:r>
                        <a:rPr lang="fr-FR" sz="2000" dirty="0">
                          <a:effectLst/>
                        </a:rPr>
                        <a:t> services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-0,32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8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Total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-0,168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3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28486"/>
          </a:xfrm>
        </p:spPr>
        <p:txBody>
          <a:bodyPr/>
          <a:lstStyle/>
          <a:p>
            <a:r>
              <a:rPr lang="fr-FR" dirty="0" err="1"/>
              <a:t>Effects</a:t>
            </a:r>
            <a:r>
              <a:rPr lang="fr-FR" dirty="0"/>
              <a:t> of a slow down in </a:t>
            </a:r>
            <a:r>
              <a:rPr lang="fr-FR" dirty="0" err="1"/>
              <a:t>tourism</a:t>
            </a:r>
            <a:r>
              <a:rPr lang="fr-FR" dirty="0"/>
              <a:t> </a:t>
            </a:r>
            <a:r>
              <a:rPr lang="fr-FR" dirty="0" smtClean="0"/>
              <a:t>3/3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249715"/>
            <a:ext cx="10018713" cy="4412342"/>
          </a:xfrm>
        </p:spPr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trade</a:t>
            </a:r>
            <a:r>
              <a:rPr lang="fr-FR" dirty="0" smtClean="0"/>
              <a:t> balance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direcly</a:t>
            </a:r>
            <a:r>
              <a:rPr lang="fr-FR" dirty="0" smtClean="0"/>
              <a:t> </a:t>
            </a:r>
            <a:r>
              <a:rPr lang="fr-FR" dirty="0" err="1" smtClean="0"/>
              <a:t>impacted</a:t>
            </a:r>
            <a:r>
              <a:rPr lang="fr-FR" dirty="0" smtClean="0"/>
              <a:t> as an </a:t>
            </a:r>
            <a:r>
              <a:rPr lang="fr-FR" dirty="0" err="1" smtClean="0"/>
              <a:t>evidence</a:t>
            </a:r>
            <a:r>
              <a:rPr lang="fr-FR" dirty="0" smtClean="0"/>
              <a:t> by the </a:t>
            </a:r>
            <a:r>
              <a:rPr lang="fr-FR" dirty="0" err="1" smtClean="0"/>
              <a:t>fall</a:t>
            </a:r>
            <a:r>
              <a:rPr lang="fr-FR" dirty="0" smtClean="0"/>
              <a:t> in exports and by the </a:t>
            </a:r>
            <a:r>
              <a:rPr lang="fr-FR" dirty="0" err="1" smtClean="0"/>
              <a:t>fall</a:t>
            </a:r>
            <a:r>
              <a:rPr lang="fr-FR" dirty="0" smtClean="0"/>
              <a:t> in imports </a:t>
            </a:r>
            <a:r>
              <a:rPr lang="fr-FR" dirty="0" smtClean="0"/>
              <a:t>due the diminution of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receipts</a:t>
            </a:r>
            <a:endParaRPr lang="fr-FR" dirty="0"/>
          </a:p>
          <a:p>
            <a:r>
              <a:rPr lang="fr-FR" dirty="0" smtClean="0"/>
              <a:t>An </a:t>
            </a:r>
            <a:r>
              <a:rPr lang="fr-FR" dirty="0" err="1" smtClean="0"/>
              <a:t>interesting</a:t>
            </a:r>
            <a:r>
              <a:rPr lang="fr-FR" dirty="0" smtClean="0"/>
              <a:t> issue </a:t>
            </a:r>
            <a:r>
              <a:rPr lang="fr-FR" dirty="0" err="1" smtClean="0"/>
              <a:t>is</a:t>
            </a:r>
            <a:r>
              <a:rPr lang="fr-FR" dirty="0" smtClean="0"/>
              <a:t> a significative positive </a:t>
            </a:r>
            <a:r>
              <a:rPr lang="fr-FR" dirty="0" err="1" smtClean="0"/>
              <a:t>effect</a:t>
            </a:r>
            <a:r>
              <a:rPr lang="fr-FR" dirty="0" smtClean="0"/>
              <a:t> on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in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  <a:r>
              <a:rPr lang="fr-FR" dirty="0" err="1" smtClean="0"/>
              <a:t>reflects</a:t>
            </a:r>
            <a:r>
              <a:rPr lang="fr-FR" dirty="0" smtClean="0"/>
              <a:t> part of the </a:t>
            </a:r>
            <a:r>
              <a:rPr lang="fr-FR" dirty="0" err="1" smtClean="0"/>
              <a:t>cost</a:t>
            </a:r>
            <a:r>
              <a:rPr lang="fr-FR" dirty="0" smtClean="0"/>
              <a:t> of adaptation to the </a:t>
            </a:r>
            <a:r>
              <a:rPr lang="fr-FR" dirty="0" err="1" smtClean="0"/>
              <a:t>shock</a:t>
            </a:r>
            <a:endParaRPr lang="fr-FR" dirty="0" smtClean="0"/>
          </a:p>
          <a:p>
            <a:r>
              <a:rPr lang="fr-FR" dirty="0" smtClean="0"/>
              <a:t>As </a:t>
            </a:r>
            <a:r>
              <a:rPr lang="fr-FR" dirty="0" err="1" smtClean="0"/>
              <a:t>before</a:t>
            </a:r>
            <a:r>
              <a:rPr lang="fr-FR" dirty="0" smtClean="0"/>
              <a:t>, the total value-</a:t>
            </a:r>
            <a:r>
              <a:rPr lang="fr-FR" dirty="0" err="1" smtClean="0"/>
              <a:t>added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expieriencing</a:t>
            </a:r>
            <a:r>
              <a:rPr lang="fr-FR" dirty="0" smtClean="0"/>
              <a:t> a </a:t>
            </a:r>
            <a:r>
              <a:rPr lang="fr-FR" dirty="0" err="1" smtClean="0"/>
              <a:t>limited</a:t>
            </a:r>
            <a:r>
              <a:rPr lang="fr-FR" dirty="0" smtClean="0"/>
              <a:t> </a:t>
            </a:r>
            <a:r>
              <a:rPr lang="fr-FR" dirty="0" err="1" smtClean="0"/>
              <a:t>decline</a:t>
            </a:r>
            <a:r>
              <a:rPr lang="fr-FR" dirty="0" smtClean="0"/>
              <a:t> 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most</a:t>
            </a:r>
            <a:r>
              <a:rPr lang="fr-FR" dirty="0" smtClean="0"/>
              <a:t> important issue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even</a:t>
            </a:r>
            <a:r>
              <a:rPr lang="fr-FR" dirty="0" smtClean="0"/>
              <a:t> if </a:t>
            </a:r>
            <a:r>
              <a:rPr lang="fr-FR" dirty="0" err="1" smtClean="0"/>
              <a:t>sectors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tourism</a:t>
            </a:r>
            <a:r>
              <a:rPr lang="fr-FR" dirty="0" smtClean="0"/>
              <a:t> as the transport </a:t>
            </a:r>
            <a:r>
              <a:rPr lang="fr-FR" dirty="0" err="1" smtClean="0"/>
              <a:t>sector</a:t>
            </a:r>
            <a:r>
              <a:rPr lang="fr-FR" dirty="0" smtClean="0"/>
              <a:t> are </a:t>
            </a:r>
            <a:r>
              <a:rPr lang="fr-FR" dirty="0" err="1" smtClean="0"/>
              <a:t>negatively</a:t>
            </a:r>
            <a:r>
              <a:rPr lang="fr-FR" dirty="0" smtClean="0"/>
              <a:t> </a:t>
            </a:r>
            <a:r>
              <a:rPr lang="fr-FR" dirty="0" err="1" smtClean="0"/>
              <a:t>affected</a:t>
            </a:r>
            <a:r>
              <a:rPr lang="fr-FR" dirty="0" smtClean="0"/>
              <a:t>, </a:t>
            </a:r>
            <a:r>
              <a:rPr lang="fr-FR" dirty="0" err="1" smtClean="0"/>
              <a:t>again</a:t>
            </a:r>
            <a:r>
              <a:rPr lang="fr-FR" dirty="0" smtClean="0"/>
              <a:t> the </a:t>
            </a:r>
            <a:r>
              <a:rPr lang="fr-FR" dirty="0" err="1" smtClean="0"/>
              <a:t>food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, agriculture and </a:t>
            </a:r>
            <a:r>
              <a:rPr lang="fr-FR" dirty="0" err="1" smtClean="0"/>
              <a:t>trade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counterbalance</a:t>
            </a:r>
            <a:r>
              <a:rPr lang="fr-FR" dirty="0" smtClean="0"/>
              <a:t> the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of the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shock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313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1016001" y="0"/>
            <a:ext cx="11176000" cy="14166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err="1" smtClean="0"/>
              <a:t>Effects</a:t>
            </a:r>
            <a:r>
              <a:rPr lang="fr-FR" dirty="0" smtClean="0"/>
              <a:t> of a slow down in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spendings</a:t>
            </a:r>
            <a:r>
              <a:rPr lang="fr-FR" dirty="0"/>
              <a:t> </a:t>
            </a:r>
            <a:r>
              <a:rPr lang="fr-FR" dirty="0" smtClean="0"/>
              <a:t>1/3</a:t>
            </a:r>
            <a:endParaRPr lang="fr-FR" dirty="0"/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46196"/>
              </p:ext>
            </p:extLst>
          </p:nvPr>
        </p:nvGraphicFramePr>
        <p:xfrm>
          <a:off x="1393371" y="2656113"/>
          <a:ext cx="10109652" cy="388635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054004"/>
                <a:gridCol w="5055648"/>
              </a:tblGrid>
              <a:tr h="555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bg1"/>
                          </a:solidFill>
                          <a:effectLst/>
                        </a:rPr>
                        <a:t>Aggregate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 (real </a:t>
                      </a:r>
                      <a:r>
                        <a:rPr lang="fr-FR" sz="2000" dirty="0" err="1">
                          <a:solidFill>
                            <a:schemeClr val="bg1"/>
                          </a:solidFill>
                          <a:effectLst/>
                        </a:rPr>
                        <a:t>terms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Variation 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effectLst/>
                        </a:rPr>
                        <a:t>in 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GDP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-0,415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  <a:effectLst/>
                        </a:rPr>
                        <a:t>Private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  <a:effectLst/>
                        </a:rPr>
                        <a:t>Consumption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-1,5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Investment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-8,18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Exports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+2.65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Imports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-2,96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Indirect Taxes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-2,02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262130" y="1416675"/>
            <a:ext cx="10726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Then</a:t>
            </a:r>
            <a:r>
              <a:rPr lang="fr-FR" sz="2400" dirty="0" smtClean="0"/>
              <a:t> a </a:t>
            </a:r>
            <a:r>
              <a:rPr lang="fr-FR" sz="2400" dirty="0" smtClean="0"/>
              <a:t>10% </a:t>
            </a:r>
            <a:r>
              <a:rPr lang="fr-FR" sz="2400" dirty="0" err="1" smtClean="0"/>
              <a:t>fall</a:t>
            </a:r>
            <a:r>
              <a:rPr lang="fr-FR" sz="2400" dirty="0" smtClean="0"/>
              <a:t> in </a:t>
            </a:r>
            <a:r>
              <a:rPr lang="fr-FR" sz="2400" dirty="0" err="1" smtClean="0"/>
              <a:t>government</a:t>
            </a:r>
            <a:r>
              <a:rPr lang="fr-FR" sz="2400" dirty="0" smtClean="0"/>
              <a:t> </a:t>
            </a:r>
            <a:r>
              <a:rPr lang="fr-FR" sz="2400" dirty="0" err="1" smtClean="0"/>
              <a:t>spendings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simulated</a:t>
            </a:r>
            <a:r>
              <a:rPr lang="fr-FR" sz="2400" dirty="0" smtClean="0"/>
              <a:t> in </a:t>
            </a:r>
            <a:r>
              <a:rPr lang="fr-FR" sz="2400" dirty="0" err="1" smtClean="0"/>
              <a:t>order</a:t>
            </a:r>
            <a:r>
              <a:rPr lang="fr-FR" sz="2400" dirty="0" smtClean="0"/>
              <a:t> to </a:t>
            </a:r>
            <a:r>
              <a:rPr lang="fr-FR" sz="2400" dirty="0" err="1" smtClean="0"/>
              <a:t>assess</a:t>
            </a:r>
            <a:r>
              <a:rPr lang="fr-FR" sz="2400" dirty="0" smtClean="0"/>
              <a:t> the </a:t>
            </a:r>
            <a:r>
              <a:rPr lang="fr-FR" sz="2400" dirty="0" err="1" smtClean="0"/>
              <a:t>dependency</a:t>
            </a:r>
            <a:r>
              <a:rPr lang="fr-FR" sz="2400" dirty="0" smtClean="0"/>
              <a:t> to public support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632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0069" y="0"/>
            <a:ext cx="10018713" cy="1752599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Effects</a:t>
            </a:r>
            <a:r>
              <a:rPr lang="fr-FR" sz="3600" dirty="0" smtClean="0"/>
              <a:t> of </a:t>
            </a:r>
            <a:r>
              <a:rPr lang="fr-FR" sz="3600" dirty="0"/>
              <a:t>a slow down </a:t>
            </a:r>
            <a:r>
              <a:rPr lang="fr-FR" sz="3600" dirty="0" smtClean="0"/>
              <a:t>in </a:t>
            </a:r>
            <a:r>
              <a:rPr lang="fr-FR" sz="3600" dirty="0" err="1" smtClean="0"/>
              <a:t>government</a:t>
            </a:r>
            <a:r>
              <a:rPr lang="fr-FR" sz="3600" dirty="0" smtClean="0"/>
              <a:t> </a:t>
            </a:r>
            <a:r>
              <a:rPr lang="fr-FR" sz="3600" dirty="0" err="1" smtClean="0"/>
              <a:t>spendings</a:t>
            </a:r>
            <a:r>
              <a:rPr lang="fr-FR" sz="3600" dirty="0" smtClean="0"/>
              <a:t> 2/3</a:t>
            </a:r>
            <a:endParaRPr lang="fr-FR" sz="36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545449"/>
              </p:ext>
            </p:extLst>
          </p:nvPr>
        </p:nvGraphicFramePr>
        <p:xfrm>
          <a:off x="145143" y="1228344"/>
          <a:ext cx="12046857" cy="5629656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6749483"/>
                <a:gridCol w="5297374"/>
              </a:tblGrid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Sector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Variation </a:t>
                      </a:r>
                      <a:r>
                        <a:rPr lang="fr-FR" sz="2000" dirty="0" smtClean="0">
                          <a:effectLst/>
                        </a:rPr>
                        <a:t>in </a:t>
                      </a:r>
                      <a:r>
                        <a:rPr lang="fr-FR" sz="2000" dirty="0">
                          <a:effectLst/>
                        </a:rPr>
                        <a:t>%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Agriculture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+0,57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Mining Industries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-0,56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Food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+3,13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Other</a:t>
                      </a:r>
                      <a:r>
                        <a:rPr lang="fr-FR" sz="2000" dirty="0">
                          <a:effectLst/>
                        </a:rPr>
                        <a:t> industries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+1,797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Construction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-5,248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Trade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+2,177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Transportation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-0,247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48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Accomodation</a:t>
                      </a:r>
                      <a:r>
                        <a:rPr lang="fr-FR" sz="2000" dirty="0">
                          <a:effectLst/>
                        </a:rPr>
                        <a:t> and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Catering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+0,25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Information communication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-0,94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Banking/insurance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+0,01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Real estate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-0,06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Activités spécialisées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-0,65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Public Sector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+0,011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Other services</a:t>
                      </a:r>
                      <a:endParaRPr lang="fr-FR" sz="20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-0,89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Total</a:t>
                      </a:r>
                      <a:endParaRPr lang="fr-FR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-0,27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3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Corsica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island</a:t>
            </a:r>
            <a:r>
              <a:rPr lang="fr-FR" dirty="0" smtClean="0"/>
              <a:t> of the </a:t>
            </a:r>
            <a:r>
              <a:rPr lang="fr-FR" dirty="0" err="1" smtClean="0"/>
              <a:t>Mediterranean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400 000 </a:t>
            </a:r>
            <a:r>
              <a:rPr lang="fr-FR" dirty="0" err="1" smtClean="0"/>
              <a:t>inhabitants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Corsica</a:t>
            </a:r>
            <a:r>
              <a:rPr lang="fr-FR" dirty="0" smtClean="0"/>
              <a:t> hosts more </a:t>
            </a:r>
            <a:r>
              <a:rPr lang="fr-FR" dirty="0" err="1" smtClean="0"/>
              <a:t>than</a:t>
            </a:r>
            <a:r>
              <a:rPr lang="fr-FR" dirty="0" smtClean="0"/>
              <a:t> 3 millions </a:t>
            </a:r>
            <a:r>
              <a:rPr lang="fr-FR" dirty="0" err="1" smtClean="0"/>
              <a:t>tourists</a:t>
            </a:r>
            <a:r>
              <a:rPr lang="fr-FR" dirty="0" smtClean="0"/>
              <a:t> (3.2 in 2013)</a:t>
            </a:r>
          </a:p>
          <a:p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accounts</a:t>
            </a:r>
            <a:r>
              <a:rPr lang="fr-FR" dirty="0" smtClean="0"/>
              <a:t> for 14% of the value-</a:t>
            </a:r>
            <a:r>
              <a:rPr lang="fr-FR" dirty="0" err="1" smtClean="0"/>
              <a:t>added</a:t>
            </a:r>
            <a:r>
              <a:rPr lang="fr-FR" dirty="0" smtClean="0"/>
              <a:t>, 25% of the exports and </a:t>
            </a:r>
            <a:r>
              <a:rPr lang="fr-FR" dirty="0" err="1" smtClean="0"/>
              <a:t>is</a:t>
            </a:r>
            <a:r>
              <a:rPr lang="fr-FR" dirty="0" smtClean="0"/>
              <a:t> the first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industry</a:t>
            </a:r>
            <a:r>
              <a:rPr lang="fr-FR" dirty="0" smtClean="0"/>
              <a:t> of the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endParaRPr lang="fr-FR" dirty="0" smtClean="0"/>
          </a:p>
          <a:p>
            <a:r>
              <a:rPr lang="fr-FR" dirty="0" smtClean="0"/>
              <a:t>75% of the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arrivals</a:t>
            </a:r>
            <a:r>
              <a:rPr lang="fr-FR" dirty="0" smtClean="0"/>
              <a:t> are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inbound</a:t>
            </a:r>
            <a:r>
              <a:rPr lang="fr-FR" dirty="0" smtClean="0"/>
              <a:t>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1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229" y="685801"/>
            <a:ext cx="11103428" cy="1041400"/>
          </a:xfrm>
        </p:spPr>
        <p:txBody>
          <a:bodyPr/>
          <a:lstStyle/>
          <a:p>
            <a:r>
              <a:rPr lang="fr-FR" dirty="0" err="1"/>
              <a:t>Effects</a:t>
            </a:r>
            <a:r>
              <a:rPr lang="fr-FR" dirty="0"/>
              <a:t> of a slow down in </a:t>
            </a:r>
            <a:r>
              <a:rPr lang="fr-FR" dirty="0" err="1"/>
              <a:t>government</a:t>
            </a:r>
            <a:r>
              <a:rPr lang="fr-FR" dirty="0"/>
              <a:t> </a:t>
            </a:r>
            <a:r>
              <a:rPr lang="fr-FR" dirty="0" err="1"/>
              <a:t>spendings</a:t>
            </a:r>
            <a:r>
              <a:rPr lang="fr-FR" dirty="0"/>
              <a:t> 3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dependance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spendings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smtClean="0"/>
              <a:t>real : </a:t>
            </a:r>
            <a:r>
              <a:rPr lang="fr-FR" dirty="0" smtClean="0"/>
              <a:t>the value-</a:t>
            </a:r>
            <a:r>
              <a:rPr lang="fr-FR" dirty="0" err="1" smtClean="0"/>
              <a:t>added</a:t>
            </a:r>
            <a:r>
              <a:rPr lang="fr-FR" dirty="0" smtClean="0"/>
              <a:t> </a:t>
            </a:r>
            <a:r>
              <a:rPr lang="fr-FR" dirty="0" err="1" smtClean="0"/>
              <a:t>experiences</a:t>
            </a:r>
            <a:r>
              <a:rPr lang="fr-FR" dirty="0" smtClean="0"/>
              <a:t> an important </a:t>
            </a:r>
            <a:r>
              <a:rPr lang="fr-FR" dirty="0" err="1" smtClean="0"/>
              <a:t>decline</a:t>
            </a:r>
            <a:endParaRPr lang="fr-FR" dirty="0" smtClean="0"/>
          </a:p>
          <a:p>
            <a:pPr algn="just"/>
            <a:r>
              <a:rPr lang="fr-FR" dirty="0" smtClean="0"/>
              <a:t>Compensation </a:t>
            </a:r>
            <a:r>
              <a:rPr lang="fr-FR" dirty="0" err="1" smtClean="0"/>
              <a:t>mechanisms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exist</a:t>
            </a:r>
            <a:r>
              <a:rPr lang="fr-FR" dirty="0" smtClean="0"/>
              <a:t> but </a:t>
            </a:r>
            <a:r>
              <a:rPr lang="fr-FR" dirty="0" err="1" smtClean="0"/>
              <a:t>seem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effective</a:t>
            </a:r>
            <a:endParaRPr lang="fr-FR" dirty="0" smtClean="0"/>
          </a:p>
          <a:p>
            <a:pPr algn="just"/>
            <a:r>
              <a:rPr lang="fr-FR" dirty="0" smtClean="0"/>
              <a:t>An illustration of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dependance</a:t>
            </a:r>
            <a:r>
              <a:rPr lang="fr-FR" dirty="0" smtClean="0"/>
              <a:t> to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spendings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effect</a:t>
            </a:r>
            <a:r>
              <a:rPr lang="fr-FR" dirty="0" smtClean="0"/>
              <a:t> of the </a:t>
            </a:r>
            <a:r>
              <a:rPr lang="fr-FR" dirty="0" err="1" smtClean="0"/>
              <a:t>cut</a:t>
            </a:r>
            <a:r>
              <a:rPr lang="fr-FR" dirty="0" smtClean="0"/>
              <a:t> in public </a:t>
            </a:r>
            <a:r>
              <a:rPr lang="fr-FR" dirty="0" err="1" smtClean="0"/>
              <a:t>tranfers</a:t>
            </a:r>
            <a:r>
              <a:rPr lang="fr-FR" dirty="0" smtClean="0"/>
              <a:t> on the construction </a:t>
            </a:r>
            <a:r>
              <a:rPr lang="fr-FR" dirty="0" err="1" smtClean="0"/>
              <a:t>sector</a:t>
            </a:r>
            <a:endParaRPr lang="fr-FR" dirty="0" smtClean="0"/>
          </a:p>
          <a:p>
            <a:pPr algn="just"/>
            <a:r>
              <a:rPr lang="fr-FR" dirty="0" smtClean="0"/>
              <a:t>As </a:t>
            </a:r>
            <a:r>
              <a:rPr lang="fr-FR" dirty="0" err="1" smtClean="0"/>
              <a:t>predicted</a:t>
            </a:r>
            <a:r>
              <a:rPr lang="fr-FR" dirty="0" smtClean="0"/>
              <a:t> by </a:t>
            </a:r>
            <a:r>
              <a:rPr lang="fr-FR" dirty="0" err="1" smtClean="0"/>
              <a:t>Vellutini</a:t>
            </a:r>
            <a:r>
              <a:rPr lang="fr-FR" dirty="0" smtClean="0"/>
              <a:t> (2004),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illustrates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/>
              <a:t>D</a:t>
            </a:r>
            <a:r>
              <a:rPr lang="fr-FR" dirty="0" smtClean="0"/>
              <a:t>utch </a:t>
            </a:r>
            <a:r>
              <a:rPr lang="fr-FR" dirty="0" err="1" smtClean="0"/>
              <a:t>disease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public </a:t>
            </a:r>
            <a:r>
              <a:rPr lang="fr-FR" dirty="0" err="1" smtClean="0"/>
              <a:t>spendings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09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246744"/>
            <a:ext cx="10018713" cy="1625599"/>
          </a:xfrm>
        </p:spPr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872343"/>
            <a:ext cx="10018713" cy="428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In the short </a:t>
            </a:r>
            <a:r>
              <a:rPr lang="fr-FR" dirty="0" err="1" smtClean="0"/>
              <a:t>run</a:t>
            </a:r>
            <a:r>
              <a:rPr lang="fr-FR" dirty="0" smtClean="0"/>
              <a:t>, the </a:t>
            </a:r>
            <a:r>
              <a:rPr lang="fr-FR" dirty="0" err="1" smtClean="0"/>
              <a:t>effects</a:t>
            </a:r>
            <a:r>
              <a:rPr lang="fr-FR" dirty="0" smtClean="0"/>
              <a:t> of a </a:t>
            </a:r>
            <a:r>
              <a:rPr lang="fr-FR" dirty="0" err="1" smtClean="0"/>
              <a:t>shoc</a:t>
            </a:r>
            <a:r>
              <a:rPr lang="fr-FR" dirty="0" err="1" smtClean="0"/>
              <a:t>k</a:t>
            </a:r>
            <a:r>
              <a:rPr lang="fr-FR" dirty="0" smtClean="0"/>
              <a:t> on transport </a:t>
            </a:r>
            <a:r>
              <a:rPr lang="fr-FR" dirty="0" err="1" smtClean="0"/>
              <a:t>costs</a:t>
            </a:r>
            <a:r>
              <a:rPr lang="fr-FR" dirty="0" smtClean="0"/>
              <a:t> and on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r>
              <a:rPr lang="fr-FR" dirty="0" smtClean="0"/>
              <a:t> are </a:t>
            </a:r>
            <a:r>
              <a:rPr lang="fr-FR" dirty="0" err="1" smtClean="0"/>
              <a:t>globally</a:t>
            </a:r>
            <a:r>
              <a:rPr lang="fr-FR" dirty="0" smtClean="0"/>
              <a:t> </a:t>
            </a:r>
            <a:r>
              <a:rPr lang="fr-FR" dirty="0" err="1" smtClean="0"/>
              <a:t>negative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But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seems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/>
              <a:t>absorb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shocks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: 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 </a:t>
            </a:r>
            <a:r>
              <a:rPr lang="fr-FR" dirty="0" err="1" smtClean="0"/>
              <a:t>mechanism</a:t>
            </a:r>
            <a:r>
              <a:rPr lang="fr-FR" dirty="0" smtClean="0"/>
              <a:t> of </a:t>
            </a:r>
            <a:r>
              <a:rPr lang="fr-FR" dirty="0" err="1" smtClean="0"/>
              <a:t>transfer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dirty="0" smtClean="0"/>
              <a:t> : </a:t>
            </a:r>
            <a:r>
              <a:rPr lang="fr-FR" dirty="0" err="1" smtClean="0"/>
              <a:t>regional-based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dirty="0" smtClean="0"/>
              <a:t> are </a:t>
            </a:r>
            <a:r>
              <a:rPr lang="fr-FR" dirty="0" err="1" smtClean="0"/>
              <a:t>expending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 </a:t>
            </a:r>
            <a:r>
              <a:rPr lang="fr-FR" dirty="0" err="1" smtClean="0"/>
              <a:t>mechanism</a:t>
            </a:r>
            <a:r>
              <a:rPr lang="fr-FR" dirty="0" smtClean="0"/>
              <a:t> of </a:t>
            </a:r>
            <a:r>
              <a:rPr lang="fr-FR" dirty="0" err="1" smtClean="0"/>
              <a:t>government-led</a:t>
            </a:r>
            <a:r>
              <a:rPr lang="fr-FR" dirty="0" smtClean="0"/>
              <a:t> </a:t>
            </a:r>
            <a:r>
              <a:rPr lang="fr-FR" dirty="0" smtClean="0"/>
              <a:t>absorption of the </a:t>
            </a:r>
            <a:r>
              <a:rPr lang="fr-FR" dirty="0" err="1" smtClean="0"/>
              <a:t>shock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Resilience</a:t>
            </a:r>
            <a:r>
              <a:rPr lang="fr-FR" dirty="0" smtClean="0"/>
              <a:t> of the </a:t>
            </a:r>
            <a:r>
              <a:rPr lang="fr-FR" dirty="0" err="1" smtClean="0"/>
              <a:t>Corsican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r>
              <a:rPr lang="fr-FR" dirty="0" smtClean="0"/>
              <a:t> to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shocks</a:t>
            </a:r>
            <a:r>
              <a:rPr lang="fr-FR" dirty="0" smtClean="0"/>
              <a:t> </a:t>
            </a:r>
            <a:r>
              <a:rPr lang="fr-FR" dirty="0" err="1" smtClean="0"/>
              <a:t>seems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in </a:t>
            </a:r>
            <a:r>
              <a:rPr lang="fr-FR" dirty="0" err="1" smtClean="0"/>
              <a:t>fact</a:t>
            </a:r>
            <a:r>
              <a:rPr lang="fr-FR" dirty="0" smtClean="0"/>
              <a:t> the </a:t>
            </a:r>
            <a:r>
              <a:rPr lang="fr-FR" dirty="0" err="1" smtClean="0"/>
              <a:t>result</a:t>
            </a:r>
            <a:r>
              <a:rPr lang="fr-FR" dirty="0" smtClean="0"/>
              <a:t> of a </a:t>
            </a:r>
            <a:r>
              <a:rPr lang="fr-FR" dirty="0" err="1" smtClean="0"/>
              <a:t>publically</a:t>
            </a:r>
            <a:r>
              <a:rPr lang="fr-FR" dirty="0" smtClean="0"/>
              <a:t> </a:t>
            </a:r>
            <a:r>
              <a:rPr lang="fr-FR" dirty="0" err="1" smtClean="0"/>
              <a:t>supported</a:t>
            </a:r>
            <a:r>
              <a:rPr lang="fr-FR" dirty="0" smtClean="0"/>
              <a:t> </a:t>
            </a:r>
            <a:r>
              <a:rPr lang="fr-FR" dirty="0" err="1" smtClean="0"/>
              <a:t>resistance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9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Limits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249715"/>
            <a:ext cx="10018713" cy="3541486"/>
          </a:xfrm>
        </p:spPr>
        <p:txBody>
          <a:bodyPr/>
          <a:lstStyle/>
          <a:p>
            <a:r>
              <a:rPr lang="fr-FR" dirty="0" smtClean="0"/>
              <a:t>Our </a:t>
            </a:r>
            <a:r>
              <a:rPr lang="fr-FR" dirty="0" err="1" smtClean="0"/>
              <a:t>approach</a:t>
            </a:r>
            <a:r>
              <a:rPr lang="fr-FR" dirty="0" smtClean="0"/>
              <a:t> </a:t>
            </a:r>
            <a:r>
              <a:rPr lang="fr-FR" dirty="0" err="1" smtClean="0"/>
              <a:t>lacks</a:t>
            </a:r>
            <a:r>
              <a:rPr lang="fr-FR" dirty="0" smtClean="0"/>
              <a:t> an </a:t>
            </a:r>
            <a:r>
              <a:rPr lang="fr-FR" dirty="0" err="1" smtClean="0"/>
              <a:t>underlying</a:t>
            </a:r>
            <a:r>
              <a:rPr lang="fr-FR" dirty="0" smtClean="0"/>
              <a:t> </a:t>
            </a:r>
            <a:r>
              <a:rPr lang="fr-FR" dirty="0" err="1" smtClean="0"/>
              <a:t>theoritical</a:t>
            </a:r>
            <a:r>
              <a:rPr lang="fr-FR" dirty="0" smtClean="0"/>
              <a:t> model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explain</a:t>
            </a:r>
            <a:r>
              <a:rPr lang="fr-FR" dirty="0" smtClean="0"/>
              <a:t> the </a:t>
            </a:r>
            <a:r>
              <a:rPr lang="fr-FR" dirty="0" err="1" smtClean="0"/>
              <a:t>adjustment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r>
              <a:rPr lang="fr-FR" dirty="0" smtClean="0"/>
              <a:t> of the </a:t>
            </a:r>
            <a:r>
              <a:rPr lang="fr-FR" dirty="0" err="1" smtClean="0"/>
              <a:t>economy</a:t>
            </a:r>
            <a:r>
              <a:rPr lang="fr-FR" dirty="0" smtClean="0"/>
              <a:t>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path</a:t>
            </a:r>
            <a:r>
              <a:rPr lang="fr-FR" dirty="0" smtClean="0"/>
              <a:t> </a:t>
            </a:r>
            <a:r>
              <a:rPr lang="fr-FR" dirty="0" err="1" smtClean="0"/>
              <a:t>toward</a:t>
            </a:r>
            <a:r>
              <a:rPr lang="fr-FR" dirty="0" smtClean="0"/>
              <a:t> </a:t>
            </a:r>
            <a:r>
              <a:rPr lang="fr-FR" dirty="0" err="1" smtClean="0"/>
              <a:t>resilience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more </a:t>
            </a:r>
            <a:r>
              <a:rPr lang="fr-FR" dirty="0" err="1" smtClean="0"/>
              <a:t>empirical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has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improve</a:t>
            </a:r>
            <a:r>
              <a:rPr lang="fr-FR" dirty="0" smtClean="0"/>
              <a:t> the estimation of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elasticities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5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smtClean="0"/>
              <a:t> attention 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21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959429"/>
            <a:ext cx="10018713" cy="3831771"/>
          </a:xfrm>
        </p:spPr>
        <p:txBody>
          <a:bodyPr>
            <a:normAutofit/>
          </a:bodyPr>
          <a:lstStyle/>
          <a:p>
            <a:r>
              <a:rPr lang="fr-FR" dirty="0" err="1" smtClean="0"/>
              <a:t>Corsica</a:t>
            </a:r>
            <a:r>
              <a:rPr lang="fr-FR" dirty="0" smtClean="0"/>
              <a:t>, as </a:t>
            </a:r>
            <a:r>
              <a:rPr lang="fr-FR" dirty="0" err="1" smtClean="0"/>
              <a:t>often</a:t>
            </a:r>
            <a:r>
              <a:rPr lang="fr-FR" dirty="0" smtClean="0"/>
              <a:t> for </a:t>
            </a:r>
            <a:r>
              <a:rPr lang="fr-FR" dirty="0" err="1" smtClean="0"/>
              <a:t>islands</a:t>
            </a:r>
            <a:r>
              <a:rPr lang="fr-FR" dirty="0" smtClean="0"/>
              <a:t>, </a:t>
            </a:r>
            <a:r>
              <a:rPr lang="fr-FR" dirty="0" err="1" smtClean="0"/>
              <a:t>exhibits</a:t>
            </a:r>
            <a:r>
              <a:rPr lang="fr-FR" dirty="0" smtClean="0"/>
              <a:t> </a:t>
            </a:r>
            <a:r>
              <a:rPr lang="fr-FR" dirty="0" err="1" smtClean="0"/>
              <a:t>numerous</a:t>
            </a:r>
            <a:r>
              <a:rPr lang="fr-FR" dirty="0" smtClean="0"/>
              <a:t> </a:t>
            </a:r>
            <a:r>
              <a:rPr lang="fr-FR" dirty="0" err="1" smtClean="0"/>
              <a:t>vulnerabilities</a:t>
            </a:r>
            <a:r>
              <a:rPr lang="fr-FR" dirty="0" smtClean="0"/>
              <a:t> due to </a:t>
            </a:r>
            <a:r>
              <a:rPr lang="fr-FR" dirty="0" err="1" smtClean="0"/>
              <a:t>small</a:t>
            </a:r>
            <a:r>
              <a:rPr lang="fr-FR" dirty="0" smtClean="0"/>
              <a:t> size, transport </a:t>
            </a:r>
            <a:r>
              <a:rPr lang="fr-FR" dirty="0" err="1" smtClean="0"/>
              <a:t>costs</a:t>
            </a:r>
            <a:r>
              <a:rPr lang="fr-FR" dirty="0" smtClean="0"/>
              <a:t>, </a:t>
            </a:r>
            <a:r>
              <a:rPr lang="fr-FR" dirty="0" err="1" smtClean="0"/>
              <a:t>exposure</a:t>
            </a:r>
            <a:r>
              <a:rPr lang="fr-FR" dirty="0" smtClean="0"/>
              <a:t> to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shocks</a:t>
            </a:r>
            <a:r>
              <a:rPr lang="fr-FR" dirty="0" smtClean="0"/>
              <a:t>, </a:t>
            </a:r>
            <a:r>
              <a:rPr lang="fr-FR" dirty="0" smtClean="0"/>
              <a:t>etc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smtClean="0"/>
              <a:t>For instance, in July 2014, the marine transport has been </a:t>
            </a:r>
            <a:r>
              <a:rPr lang="fr-FR" dirty="0" err="1" smtClean="0"/>
              <a:t>suspended</a:t>
            </a:r>
            <a:r>
              <a:rPr lang="fr-FR" dirty="0" smtClean="0"/>
              <a:t> for 3 </a:t>
            </a:r>
            <a:r>
              <a:rPr lang="fr-FR" dirty="0" err="1" smtClean="0"/>
              <a:t>weeks</a:t>
            </a:r>
            <a:r>
              <a:rPr lang="fr-FR" dirty="0" smtClean="0"/>
              <a:t> due to a </a:t>
            </a:r>
            <a:r>
              <a:rPr lang="fr-FR" dirty="0" err="1" smtClean="0"/>
              <a:t>strike</a:t>
            </a:r>
            <a:r>
              <a:rPr lang="fr-FR" dirty="0" smtClean="0"/>
              <a:t> of the </a:t>
            </a:r>
            <a:r>
              <a:rPr lang="fr-FR" dirty="0" err="1" smtClean="0"/>
              <a:t>employees</a:t>
            </a:r>
            <a:r>
              <a:rPr lang="fr-FR" dirty="0" smtClean="0"/>
              <a:t> of the </a:t>
            </a:r>
            <a:r>
              <a:rPr lang="fr-FR" dirty="0" err="1" smtClean="0"/>
              <a:t>biggest</a:t>
            </a:r>
            <a:r>
              <a:rPr lang="fr-FR" dirty="0" smtClean="0"/>
              <a:t> shipping </a:t>
            </a:r>
            <a:r>
              <a:rPr lang="fr-FR" dirty="0" err="1" smtClean="0"/>
              <a:t>company</a:t>
            </a:r>
            <a:endParaRPr lang="fr-FR" dirty="0" smtClean="0"/>
          </a:p>
          <a:p>
            <a:r>
              <a:rPr lang="fr-FR" dirty="0" err="1" smtClean="0"/>
              <a:t>Consequences</a:t>
            </a:r>
            <a:r>
              <a:rPr lang="fr-FR" dirty="0" smtClean="0"/>
              <a:t>:  </a:t>
            </a:r>
            <a:r>
              <a:rPr lang="fr-FR" dirty="0" err="1" smtClean="0"/>
              <a:t>fall</a:t>
            </a:r>
            <a:r>
              <a:rPr lang="fr-FR" dirty="0" smtClean="0"/>
              <a:t> in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r>
              <a:rPr lang="fr-FR" dirty="0" smtClean="0"/>
              <a:t>, no </a:t>
            </a:r>
            <a:r>
              <a:rPr lang="fr-FR" dirty="0" err="1" smtClean="0"/>
              <a:t>freight</a:t>
            </a:r>
            <a:r>
              <a:rPr lang="fr-FR" dirty="0" smtClean="0"/>
              <a:t>, </a:t>
            </a:r>
            <a:r>
              <a:rPr lang="fr-FR" dirty="0" err="1" smtClean="0"/>
              <a:t>emergence</a:t>
            </a:r>
            <a:r>
              <a:rPr lang="fr-FR" dirty="0" smtClean="0"/>
              <a:t> of a </a:t>
            </a:r>
            <a:r>
              <a:rPr lang="fr-FR" i="1" dirty="0" smtClean="0"/>
              <a:t>de facto</a:t>
            </a:r>
            <a:r>
              <a:rPr lang="fr-FR" dirty="0" smtClean="0"/>
              <a:t> </a:t>
            </a:r>
            <a:r>
              <a:rPr lang="fr-FR" dirty="0" err="1" smtClean="0"/>
              <a:t>monopoly</a:t>
            </a:r>
            <a:r>
              <a:rPr lang="fr-FR" dirty="0" smtClean="0"/>
              <a:t> situation of the </a:t>
            </a:r>
            <a:r>
              <a:rPr lang="fr-FR" dirty="0" err="1" smtClean="0"/>
              <a:t>other</a:t>
            </a:r>
            <a:r>
              <a:rPr lang="fr-FR" dirty="0" smtClean="0"/>
              <a:t> shipping </a:t>
            </a:r>
            <a:r>
              <a:rPr lang="fr-FR" dirty="0" err="1" smtClean="0"/>
              <a:t>company</a:t>
            </a:r>
            <a:r>
              <a:rPr lang="fr-FR" dirty="0" smtClean="0"/>
              <a:t> and important social impacts </a:t>
            </a:r>
            <a:endParaRPr lang="fr-FR" i="1" dirty="0" smtClean="0"/>
          </a:p>
          <a:p>
            <a:r>
              <a:rPr lang="fr-FR" dirty="0" smtClean="0"/>
              <a:t>This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problems</a:t>
            </a:r>
            <a:r>
              <a:rPr lang="fr-FR" dirty="0" smtClean="0"/>
              <a:t> are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frequent</a:t>
            </a:r>
            <a:r>
              <a:rPr lang="fr-FR" dirty="0" smtClean="0"/>
              <a:t> and a </a:t>
            </a:r>
            <a:r>
              <a:rPr lang="fr-FR" dirty="0" err="1" smtClean="0"/>
              <a:t>theoritical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</a:t>
            </a:r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support </a:t>
            </a:r>
            <a:r>
              <a:rPr lang="fr-FR" dirty="0" err="1" smtClean="0"/>
              <a:t>adequate</a:t>
            </a:r>
            <a:r>
              <a:rPr lang="fr-FR" dirty="0" smtClean="0"/>
              <a:t>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making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paper</a:t>
            </a:r>
            <a:r>
              <a:rPr lang="fr-FR" dirty="0" smtClean="0"/>
              <a:t>, </a:t>
            </a:r>
            <a:r>
              <a:rPr lang="fr-FR" dirty="0" err="1"/>
              <a:t>t</a:t>
            </a:r>
            <a:r>
              <a:rPr lang="fr-FR" dirty="0" err="1" smtClean="0"/>
              <a:t>wo</a:t>
            </a:r>
            <a:r>
              <a:rPr lang="fr-FR" dirty="0" smtClean="0"/>
              <a:t> </a:t>
            </a:r>
            <a:r>
              <a:rPr lang="fr-FR" dirty="0" err="1" smtClean="0"/>
              <a:t>hypothesis</a:t>
            </a:r>
            <a:r>
              <a:rPr lang="fr-FR" dirty="0" smtClean="0"/>
              <a:t> are  </a:t>
            </a:r>
            <a:r>
              <a:rPr lang="fr-FR" dirty="0" err="1" smtClean="0"/>
              <a:t>formulated</a:t>
            </a:r>
            <a:r>
              <a:rPr lang="fr-FR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 structural </a:t>
            </a:r>
            <a:r>
              <a:rPr lang="fr-FR" dirty="0" err="1" smtClean="0"/>
              <a:t>vulnerability</a:t>
            </a:r>
            <a:r>
              <a:rPr lang="fr-FR" dirty="0" smtClean="0"/>
              <a:t> of </a:t>
            </a:r>
            <a:r>
              <a:rPr lang="fr-FR" dirty="0" err="1" smtClean="0"/>
              <a:t>Corsica</a:t>
            </a:r>
            <a:r>
              <a:rPr lang="fr-FR" dirty="0" smtClean="0"/>
              <a:t> due to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failures</a:t>
            </a:r>
            <a:r>
              <a:rPr lang="fr-FR" dirty="0" smtClean="0"/>
              <a:t> </a:t>
            </a:r>
            <a:r>
              <a:rPr lang="fr-FR" dirty="0" smtClean="0"/>
              <a:t>in the </a:t>
            </a:r>
            <a:r>
              <a:rPr lang="fr-FR" dirty="0" err="1" smtClean="0"/>
              <a:t>external</a:t>
            </a:r>
            <a:r>
              <a:rPr lang="fr-FR" dirty="0" smtClean="0"/>
              <a:t> transport system and to the </a:t>
            </a:r>
            <a:r>
              <a:rPr lang="fr-FR" dirty="0" err="1" smtClean="0"/>
              <a:t>dependance</a:t>
            </a:r>
            <a:r>
              <a:rPr lang="fr-FR" dirty="0" smtClean="0"/>
              <a:t> to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exists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Public </a:t>
            </a:r>
            <a:r>
              <a:rPr lang="fr-FR" dirty="0" err="1" smtClean="0"/>
              <a:t>spendings</a:t>
            </a:r>
            <a:r>
              <a:rPr lang="fr-FR" dirty="0" smtClean="0"/>
              <a:t> </a:t>
            </a:r>
            <a:r>
              <a:rPr lang="fr-FR" dirty="0" err="1" smtClean="0"/>
              <a:t>seem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the source of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resilience</a:t>
            </a:r>
            <a:r>
              <a:rPr lang="fr-FR" dirty="0" smtClean="0"/>
              <a:t> </a:t>
            </a:r>
            <a:r>
              <a:rPr lang="fr-FR" dirty="0" err="1" smtClean="0"/>
              <a:t>capacity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test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hypothesis</a:t>
            </a:r>
            <a:r>
              <a:rPr lang="fr-FR" dirty="0" smtClean="0"/>
              <a:t>,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strands</a:t>
            </a:r>
            <a:r>
              <a:rPr lang="fr-FR" dirty="0" smtClean="0"/>
              <a:t> of </a:t>
            </a:r>
            <a:r>
              <a:rPr lang="fr-FR" dirty="0" err="1" smtClean="0"/>
              <a:t>literature</a:t>
            </a:r>
            <a:r>
              <a:rPr lang="fr-FR" dirty="0" smtClean="0"/>
              <a:t> are </a:t>
            </a:r>
            <a:r>
              <a:rPr lang="fr-FR" dirty="0" err="1" smtClean="0"/>
              <a:t>mobilized</a:t>
            </a:r>
            <a:r>
              <a:rPr lang="fr-FR" dirty="0" smtClean="0"/>
              <a:t>: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err="1" smtClean="0"/>
              <a:t>Systemic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smtClean="0"/>
              <a:t>(Holling,1973 , Le </a:t>
            </a:r>
            <a:r>
              <a:rPr lang="fr-FR" dirty="0" err="1" smtClean="0"/>
              <a:t>Moigne</a:t>
            </a:r>
            <a:r>
              <a:rPr lang="fr-FR" dirty="0" smtClean="0"/>
              <a:t> 1977,  Galopin </a:t>
            </a:r>
            <a:r>
              <a:rPr lang="fr-FR" dirty="0" smtClean="0"/>
              <a:t>2006, Walker 2004)</a:t>
            </a:r>
          </a:p>
          <a:p>
            <a:pPr marL="0" indent="0">
              <a:buNone/>
            </a:pPr>
            <a:r>
              <a:rPr lang="fr-FR" dirty="0"/>
              <a:t>Computable </a:t>
            </a:r>
            <a:r>
              <a:rPr lang="fr-FR" dirty="0" smtClean="0"/>
              <a:t>General </a:t>
            </a:r>
            <a:r>
              <a:rPr lang="fr-FR" dirty="0" err="1" smtClean="0"/>
              <a:t>Equilibrium</a:t>
            </a:r>
            <a:r>
              <a:rPr lang="fr-FR" dirty="0" smtClean="0"/>
              <a:t> </a:t>
            </a:r>
            <a:r>
              <a:rPr lang="fr-FR" dirty="0" err="1" smtClean="0"/>
              <a:t>Modeling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to </a:t>
            </a:r>
            <a:r>
              <a:rPr lang="fr-FR" dirty="0" err="1" smtClean="0"/>
              <a:t>Corsica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880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72029"/>
          </a:xfrm>
        </p:spPr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about </a:t>
            </a:r>
            <a:r>
              <a:rPr lang="fr-FR" dirty="0" err="1" smtClean="0"/>
              <a:t>vulnerability</a:t>
            </a:r>
            <a:r>
              <a:rPr lang="fr-FR" dirty="0" smtClean="0"/>
              <a:t> of SIE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857829"/>
            <a:ext cx="10018713" cy="47461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In a </a:t>
            </a:r>
            <a:r>
              <a:rPr lang="fr-FR" dirty="0" err="1" smtClean="0"/>
              <a:t>systemic</a:t>
            </a:r>
            <a:r>
              <a:rPr lang="fr-FR" dirty="0" smtClean="0"/>
              <a:t> perspective,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internal</a:t>
            </a:r>
            <a:r>
              <a:rPr lang="fr-FR" dirty="0" smtClean="0"/>
              <a:t> </a:t>
            </a:r>
            <a:r>
              <a:rPr lang="fr-FR" dirty="0" err="1" smtClean="0"/>
              <a:t>property</a:t>
            </a:r>
            <a:r>
              <a:rPr lang="fr-FR" dirty="0" smtClean="0"/>
              <a:t> of a system due to </a:t>
            </a:r>
            <a:r>
              <a:rPr lang="fr-FR" dirty="0" err="1" smtClean="0"/>
              <a:t>exposure</a:t>
            </a:r>
            <a:r>
              <a:rPr lang="fr-FR" dirty="0" smtClean="0"/>
              <a:t> to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 (Walker, 2004, </a:t>
            </a:r>
            <a:r>
              <a:rPr lang="fr-FR" dirty="0" err="1" smtClean="0"/>
              <a:t>Gallopin</a:t>
            </a:r>
            <a:r>
              <a:rPr lang="fr-FR" dirty="0" smtClean="0"/>
              <a:t>, 2006).</a:t>
            </a:r>
          </a:p>
          <a:p>
            <a:pPr marL="0" indent="0" algn="just">
              <a:buNone/>
            </a:pPr>
            <a:r>
              <a:rPr lang="fr-FR" dirty="0" smtClean="0"/>
              <a:t>For instance in </a:t>
            </a:r>
            <a:r>
              <a:rPr lang="fr-FR" dirty="0" err="1" smtClean="0"/>
              <a:t>economy</a:t>
            </a:r>
            <a:r>
              <a:rPr lang="fr-FR" dirty="0" smtClean="0"/>
              <a:t>,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trade</a:t>
            </a:r>
            <a:r>
              <a:rPr lang="fr-FR" dirty="0" smtClean="0"/>
              <a:t> </a:t>
            </a:r>
            <a:r>
              <a:rPr lang="fr-FR" dirty="0" err="1" smtClean="0"/>
              <a:t>openness</a:t>
            </a:r>
            <a:r>
              <a:rPr lang="fr-FR" dirty="0" smtClean="0"/>
              <a:t> or </a:t>
            </a:r>
            <a:r>
              <a:rPr lang="fr-FR" dirty="0" err="1" smtClean="0"/>
              <a:t>dependance</a:t>
            </a:r>
            <a:r>
              <a:rPr lang="fr-FR" dirty="0" smtClean="0"/>
              <a:t>  </a:t>
            </a:r>
            <a:r>
              <a:rPr lang="fr-FR" dirty="0" err="1" smtClean="0"/>
              <a:t>increase</a:t>
            </a:r>
            <a:r>
              <a:rPr lang="fr-FR" dirty="0" smtClean="0"/>
              <a:t>, the system </a:t>
            </a:r>
            <a:r>
              <a:rPr lang="fr-FR" dirty="0" err="1" smtClean="0"/>
              <a:t>is</a:t>
            </a:r>
            <a:r>
              <a:rPr lang="fr-FR" dirty="0" smtClean="0"/>
              <a:t> more </a:t>
            </a:r>
            <a:r>
              <a:rPr lang="fr-FR" dirty="0" err="1" smtClean="0"/>
              <a:t>vulnerable</a:t>
            </a:r>
            <a:r>
              <a:rPr lang="fr-FR" dirty="0" smtClean="0"/>
              <a:t> </a:t>
            </a:r>
            <a:r>
              <a:rPr lang="fr-FR" i="1" dirty="0" err="1" smtClean="0"/>
              <a:t>ceteris</a:t>
            </a:r>
            <a:r>
              <a:rPr lang="fr-FR" i="1" dirty="0" smtClean="0"/>
              <a:t> </a:t>
            </a:r>
            <a:r>
              <a:rPr lang="fr-FR" i="1" dirty="0" err="1" smtClean="0"/>
              <a:t>paribus</a:t>
            </a:r>
            <a:endParaRPr lang="fr-FR" i="1" dirty="0" smtClean="0"/>
          </a:p>
          <a:p>
            <a:pPr marL="0" indent="0" algn="just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literature</a:t>
            </a:r>
            <a:r>
              <a:rPr lang="fr-FR" dirty="0" smtClean="0"/>
              <a:t> </a:t>
            </a:r>
            <a:r>
              <a:rPr lang="fr-FR" dirty="0" err="1" smtClean="0"/>
              <a:t>retains</a:t>
            </a:r>
            <a:r>
              <a:rPr lang="fr-FR" dirty="0" smtClean="0"/>
              <a:t> </a:t>
            </a:r>
            <a:r>
              <a:rPr lang="fr-FR" dirty="0" err="1" smtClean="0"/>
              <a:t>various</a:t>
            </a:r>
            <a:r>
              <a:rPr lang="fr-FR" dirty="0" smtClean="0"/>
              <a:t> sources of </a:t>
            </a:r>
            <a:r>
              <a:rPr lang="fr-FR" dirty="0" err="1" smtClean="0"/>
              <a:t>vulnerability</a:t>
            </a:r>
            <a:r>
              <a:rPr lang="fr-FR" dirty="0" smtClean="0"/>
              <a:t> for SIE </a:t>
            </a:r>
            <a:r>
              <a:rPr lang="fr-FR" dirty="0" err="1" smtClean="0"/>
              <a:t>following</a:t>
            </a:r>
            <a:r>
              <a:rPr lang="fr-FR" dirty="0" smtClean="0"/>
              <a:t> the </a:t>
            </a:r>
            <a:r>
              <a:rPr lang="fr-FR" dirty="0" err="1" smtClean="0"/>
              <a:t>seminal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of L. </a:t>
            </a:r>
            <a:r>
              <a:rPr lang="fr-FR" dirty="0" err="1" smtClean="0"/>
              <a:t>Briguglio</a:t>
            </a:r>
            <a:r>
              <a:rPr lang="fr-FR" dirty="0" smtClean="0"/>
              <a:t> (1995)</a:t>
            </a:r>
          </a:p>
          <a:p>
            <a:pPr marL="0" indent="0" algn="just">
              <a:buNone/>
            </a:pPr>
            <a:r>
              <a:rPr lang="fr-FR" dirty="0" smtClean="0"/>
              <a:t>The UN </a:t>
            </a:r>
            <a:r>
              <a:rPr lang="fr-FR" dirty="0" err="1" smtClean="0"/>
              <a:t>Vulnerability</a:t>
            </a:r>
            <a:r>
              <a:rPr lang="fr-FR" dirty="0" smtClean="0"/>
              <a:t> Index </a:t>
            </a:r>
            <a:r>
              <a:rPr lang="fr-FR" dirty="0" err="1" smtClean="0"/>
              <a:t>covers</a:t>
            </a:r>
            <a:r>
              <a:rPr lang="fr-FR" dirty="0" smtClean="0"/>
              <a:t> 7 dimensions : size, distance to international </a:t>
            </a:r>
            <a:r>
              <a:rPr lang="fr-FR" dirty="0" err="1" smtClean="0"/>
              <a:t>markets</a:t>
            </a:r>
            <a:r>
              <a:rPr lang="fr-FR" dirty="0" smtClean="0"/>
              <a:t>, </a:t>
            </a:r>
            <a:r>
              <a:rPr lang="fr-FR" dirty="0" err="1" smtClean="0"/>
              <a:t>sectoral</a:t>
            </a:r>
            <a:r>
              <a:rPr lang="fr-FR" dirty="0" smtClean="0"/>
              <a:t> concentration of exports, </a:t>
            </a:r>
            <a:r>
              <a:rPr lang="fr-FR" dirty="0" err="1" smtClean="0"/>
              <a:t>share</a:t>
            </a:r>
            <a:r>
              <a:rPr lang="fr-FR" dirty="0" smtClean="0"/>
              <a:t> of agriculture/</a:t>
            </a:r>
            <a:r>
              <a:rPr lang="fr-FR" dirty="0" err="1" smtClean="0"/>
              <a:t>fishing</a:t>
            </a:r>
            <a:r>
              <a:rPr lang="fr-FR" dirty="0" smtClean="0"/>
              <a:t> in PNB, etc.</a:t>
            </a:r>
          </a:p>
          <a:p>
            <a:pPr marL="0" indent="0" algn="just">
              <a:buNone/>
            </a:pPr>
            <a:r>
              <a:rPr lang="fr-FR" dirty="0" err="1" smtClean="0"/>
              <a:t>Recently</a:t>
            </a:r>
            <a:r>
              <a:rPr lang="fr-FR" dirty="0" smtClean="0"/>
              <a:t> </a:t>
            </a:r>
            <a:r>
              <a:rPr lang="fr-FR" dirty="0" err="1" smtClean="0"/>
              <a:t>Goavec</a:t>
            </a:r>
            <a:r>
              <a:rPr lang="fr-FR" dirty="0" smtClean="0"/>
              <a:t> and </a:t>
            </a:r>
            <a:r>
              <a:rPr lang="fr-FR" dirty="0" err="1" smtClean="0"/>
              <a:t>Hoarau</a:t>
            </a:r>
            <a:r>
              <a:rPr lang="fr-FR" dirty="0" smtClean="0"/>
              <a:t> (2012) </a:t>
            </a:r>
            <a:r>
              <a:rPr lang="fr-FR" dirty="0" err="1" smtClean="0"/>
              <a:t>differenciated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shocs</a:t>
            </a:r>
            <a:r>
              <a:rPr lang="fr-FR" dirty="0" smtClean="0"/>
              <a:t> (</a:t>
            </a:r>
            <a:r>
              <a:rPr lang="fr-FR" dirty="0" err="1" smtClean="0"/>
              <a:t>natural</a:t>
            </a:r>
            <a:r>
              <a:rPr lang="fr-FR" dirty="0" smtClean="0"/>
              <a:t> vs commercial) and </a:t>
            </a:r>
            <a:r>
              <a:rPr lang="fr-FR" dirty="0" err="1" smtClean="0"/>
              <a:t>exposure</a:t>
            </a:r>
            <a:r>
              <a:rPr lang="fr-FR" dirty="0" smtClean="0"/>
              <a:t> (size, distance to </a:t>
            </a:r>
            <a:r>
              <a:rPr lang="fr-FR" dirty="0" err="1" smtClean="0"/>
              <a:t>market</a:t>
            </a:r>
            <a:r>
              <a:rPr lang="fr-FR" dirty="0" smtClean="0"/>
              <a:t>,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specialization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012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261258"/>
            <a:ext cx="10018713" cy="1219199"/>
          </a:xfrm>
        </p:spPr>
        <p:txBody>
          <a:bodyPr/>
          <a:lstStyle/>
          <a:p>
            <a:r>
              <a:rPr lang="fr-FR" dirty="0" smtClean="0"/>
              <a:t>And </a:t>
            </a:r>
            <a:r>
              <a:rPr lang="fr-FR" dirty="0" err="1" smtClean="0"/>
              <a:t>resilience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640113"/>
            <a:ext cx="10591576" cy="48332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Holling</a:t>
            </a:r>
            <a:r>
              <a:rPr lang="fr-FR" dirty="0" smtClean="0"/>
              <a:t> (1973), the concept has been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diffused</a:t>
            </a:r>
            <a:r>
              <a:rPr lang="fr-FR" dirty="0" smtClean="0"/>
              <a:t> but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confused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kinds</a:t>
            </a:r>
            <a:r>
              <a:rPr lang="fr-FR" dirty="0" smtClean="0"/>
              <a:t> of </a:t>
            </a:r>
            <a:r>
              <a:rPr lang="fr-FR" dirty="0" err="1" smtClean="0"/>
              <a:t>resilience</a:t>
            </a:r>
            <a:r>
              <a:rPr lang="fr-FR" dirty="0" smtClean="0"/>
              <a:t> are </a:t>
            </a:r>
            <a:r>
              <a:rPr lang="fr-FR" dirty="0" err="1" smtClean="0"/>
              <a:t>identified</a:t>
            </a:r>
            <a:r>
              <a:rPr lang="fr-FR" dirty="0" smtClean="0"/>
              <a:t> for social </a:t>
            </a:r>
            <a:r>
              <a:rPr lang="fr-FR" dirty="0" err="1" smtClean="0"/>
              <a:t>systems</a:t>
            </a:r>
            <a:r>
              <a:rPr lang="fr-FR" dirty="0" smtClean="0"/>
              <a:t> (</a:t>
            </a:r>
            <a:r>
              <a:rPr lang="fr-FR" dirty="0" err="1" smtClean="0"/>
              <a:t>Walkers</a:t>
            </a:r>
            <a:r>
              <a:rPr lang="fr-FR" dirty="0" smtClean="0"/>
              <a:t>, 2004) :</a:t>
            </a:r>
          </a:p>
          <a:p>
            <a:pPr marL="457200" indent="-457200" algn="just">
              <a:buAutoNum type="arabicPeriod"/>
            </a:pPr>
            <a:r>
              <a:rPr lang="fr-FR" dirty="0" err="1" smtClean="0"/>
              <a:t>Resilience</a:t>
            </a:r>
            <a:r>
              <a:rPr lang="fr-FR" dirty="0" smtClean="0"/>
              <a:t> as </a:t>
            </a:r>
            <a:r>
              <a:rPr lang="fr-FR" i="1" dirty="0" err="1" smtClean="0"/>
              <a:t>absorbtive</a:t>
            </a:r>
            <a:r>
              <a:rPr lang="fr-FR" i="1" dirty="0" smtClean="0"/>
              <a:t> </a:t>
            </a:r>
            <a:r>
              <a:rPr lang="fr-FR" i="1" dirty="0" err="1" smtClean="0"/>
              <a:t>capacity</a:t>
            </a:r>
            <a:r>
              <a:rPr lang="fr-FR" i="1" dirty="0" smtClean="0"/>
              <a:t> </a:t>
            </a:r>
            <a:r>
              <a:rPr lang="fr-FR" dirty="0" smtClean="0"/>
              <a:t>: the system </a:t>
            </a:r>
            <a:r>
              <a:rPr lang="fr-FR" dirty="0" err="1" smtClean="0"/>
              <a:t>resists</a:t>
            </a:r>
            <a:r>
              <a:rPr lang="fr-FR" dirty="0" smtClean="0"/>
              <a:t> and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internal</a:t>
            </a:r>
            <a:r>
              <a:rPr lang="fr-FR" dirty="0" smtClean="0"/>
              <a:t> </a:t>
            </a:r>
            <a:r>
              <a:rPr lang="fr-FR" dirty="0" err="1" smtClean="0"/>
              <a:t>mechanisms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as perturbations </a:t>
            </a:r>
            <a:r>
              <a:rPr lang="fr-FR" dirty="0" err="1" smtClean="0"/>
              <a:t>absorbers</a:t>
            </a:r>
            <a:r>
              <a:rPr lang="fr-FR" dirty="0" smtClean="0"/>
              <a:t>  (</a:t>
            </a:r>
            <a:r>
              <a:rPr lang="fr-FR" i="1" dirty="0" err="1" smtClean="0"/>
              <a:t>resistance</a:t>
            </a:r>
            <a:r>
              <a:rPr lang="fr-FR" i="1" dirty="0" smtClean="0"/>
              <a:t> ?</a:t>
            </a:r>
            <a:r>
              <a:rPr lang="fr-FR" dirty="0" smtClean="0"/>
              <a:t>)</a:t>
            </a:r>
          </a:p>
          <a:p>
            <a:pPr marL="457200" indent="-457200" algn="just">
              <a:buAutoNum type="arabicPeriod"/>
            </a:pPr>
            <a:r>
              <a:rPr lang="fr-FR" dirty="0" err="1" smtClean="0"/>
              <a:t>Resilience</a:t>
            </a:r>
            <a:r>
              <a:rPr lang="fr-FR" dirty="0" smtClean="0"/>
              <a:t> as</a:t>
            </a:r>
            <a:r>
              <a:rPr lang="fr-FR" i="1" dirty="0" smtClean="0"/>
              <a:t> adaptative </a:t>
            </a:r>
            <a:r>
              <a:rPr lang="fr-FR" i="1" dirty="0" err="1" smtClean="0"/>
              <a:t>capacity</a:t>
            </a:r>
            <a:r>
              <a:rPr lang="fr-FR" i="1" dirty="0" smtClean="0"/>
              <a:t> (</a:t>
            </a:r>
            <a:r>
              <a:rPr lang="fr-FR" i="1" dirty="0" err="1" smtClean="0"/>
              <a:t>Gallopin</a:t>
            </a:r>
            <a:r>
              <a:rPr lang="fr-FR" i="1" dirty="0" smtClean="0"/>
              <a:t>, 2006) : </a:t>
            </a:r>
            <a:r>
              <a:rPr lang="fr-FR" dirty="0" smtClean="0"/>
              <a:t>the system </a:t>
            </a:r>
            <a:r>
              <a:rPr lang="fr-FR" dirty="0" err="1" smtClean="0"/>
              <a:t>adjusts</a:t>
            </a:r>
            <a:r>
              <a:rPr lang="fr-FR" dirty="0" smtClean="0"/>
              <a:t> to the perturbation</a:t>
            </a:r>
          </a:p>
          <a:p>
            <a:pPr marL="0" indent="0" algn="just">
              <a:buNone/>
            </a:pPr>
            <a:r>
              <a:rPr lang="fr-FR" dirty="0" smtClean="0"/>
              <a:t>Small attention has been </a:t>
            </a:r>
            <a:r>
              <a:rPr lang="fr-FR" dirty="0" err="1" smtClean="0"/>
              <a:t>devoted</a:t>
            </a:r>
            <a:r>
              <a:rPr lang="fr-FR" dirty="0" smtClean="0"/>
              <a:t> to the application to SIE. </a:t>
            </a:r>
          </a:p>
          <a:p>
            <a:pPr marL="0" indent="0" algn="just">
              <a:buNone/>
            </a:pPr>
            <a:r>
              <a:rPr lang="fr-FR" dirty="0" err="1" smtClean="0"/>
              <a:t>Briguglio</a:t>
            </a:r>
            <a:r>
              <a:rPr lang="fr-FR" dirty="0" smtClean="0"/>
              <a:t> and al. (2006) </a:t>
            </a:r>
            <a:r>
              <a:rPr lang="fr-FR" dirty="0" err="1"/>
              <a:t>b</a:t>
            </a:r>
            <a:r>
              <a:rPr lang="fr-FR" dirty="0" err="1" smtClean="0"/>
              <a:t>uilt</a:t>
            </a:r>
            <a:r>
              <a:rPr lang="fr-FR" dirty="0" smtClean="0"/>
              <a:t> a </a:t>
            </a:r>
            <a:r>
              <a:rPr lang="fr-FR" dirty="0" err="1" smtClean="0"/>
              <a:t>resilience</a:t>
            </a:r>
            <a:r>
              <a:rPr lang="fr-FR" dirty="0" smtClean="0"/>
              <a:t> index </a:t>
            </a:r>
            <a:r>
              <a:rPr lang="fr-FR" dirty="0" err="1" smtClean="0"/>
              <a:t>covering</a:t>
            </a:r>
            <a:r>
              <a:rPr lang="fr-FR" dirty="0" smtClean="0"/>
              <a:t> </a:t>
            </a:r>
            <a:r>
              <a:rPr lang="fr-FR" dirty="0" err="1" smtClean="0"/>
              <a:t>macroeconmic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,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, good </a:t>
            </a:r>
            <a:r>
              <a:rPr lang="fr-FR" dirty="0" err="1" smtClean="0"/>
              <a:t>governance</a:t>
            </a:r>
            <a:r>
              <a:rPr lang="fr-FR" dirty="0" smtClean="0"/>
              <a:t> and </a:t>
            </a:r>
            <a:r>
              <a:rPr lang="fr-FR" dirty="0" err="1" smtClean="0"/>
              <a:t>environmental</a:t>
            </a:r>
            <a:r>
              <a:rPr lang="fr-FR" dirty="0" smtClean="0"/>
              <a:t> and social conditions.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03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348344"/>
            <a:ext cx="10018713" cy="1698170"/>
          </a:xfrm>
        </p:spPr>
        <p:txBody>
          <a:bodyPr/>
          <a:lstStyle/>
          <a:p>
            <a:r>
              <a:rPr lang="fr-FR" dirty="0" smtClean="0"/>
              <a:t>Our question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046515"/>
            <a:ext cx="10018713" cy="3744686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Is </a:t>
            </a:r>
            <a:r>
              <a:rPr lang="fr-FR" dirty="0" err="1" smtClean="0"/>
              <a:t>it</a:t>
            </a:r>
            <a:r>
              <a:rPr lang="fr-FR" dirty="0" smtClean="0"/>
              <a:t> possible for a SIE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Corsica</a:t>
            </a:r>
            <a:r>
              <a:rPr lang="fr-FR" dirty="0" smtClean="0"/>
              <a:t> </a:t>
            </a:r>
            <a:r>
              <a:rPr lang="fr-FR" dirty="0" err="1" smtClean="0"/>
              <a:t>specialized</a:t>
            </a:r>
            <a:r>
              <a:rPr lang="fr-FR" dirty="0" smtClean="0"/>
              <a:t> in </a:t>
            </a:r>
            <a:r>
              <a:rPr lang="fr-FR" dirty="0" err="1" smtClean="0"/>
              <a:t>tourism</a:t>
            </a:r>
            <a:r>
              <a:rPr lang="fr-FR" dirty="0" smtClean="0"/>
              <a:t> and </a:t>
            </a:r>
            <a:r>
              <a:rPr lang="fr-FR" dirty="0" err="1" smtClean="0"/>
              <a:t>exposed</a:t>
            </a:r>
            <a:r>
              <a:rPr lang="fr-FR" dirty="0" smtClean="0"/>
              <a:t> to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perturbations (transport </a:t>
            </a:r>
            <a:r>
              <a:rPr lang="fr-FR" dirty="0" err="1" smtClean="0"/>
              <a:t>strike</a:t>
            </a:r>
            <a:r>
              <a:rPr lang="fr-FR" dirty="0" smtClean="0"/>
              <a:t>, </a:t>
            </a:r>
            <a:r>
              <a:rPr lang="fr-FR" dirty="0" err="1" smtClean="0"/>
              <a:t>fall</a:t>
            </a:r>
            <a:r>
              <a:rPr lang="fr-FR" dirty="0" smtClean="0"/>
              <a:t> in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r>
              <a:rPr lang="fr-FR" dirty="0" smtClean="0"/>
              <a:t>)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resilient</a:t>
            </a:r>
            <a:r>
              <a:rPr lang="fr-FR" dirty="0" smtClean="0"/>
              <a:t> ?</a:t>
            </a:r>
          </a:p>
          <a:p>
            <a:pPr marL="0" indent="0" algn="just">
              <a:buNone/>
            </a:pPr>
            <a:r>
              <a:rPr lang="fr-FR" dirty="0" smtClean="0"/>
              <a:t>And, 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exists</a:t>
            </a:r>
            <a:r>
              <a:rPr lang="fr-FR" dirty="0" smtClean="0"/>
              <a:t>, 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resilience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730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157766"/>
            <a:ext cx="10018713" cy="1752599"/>
          </a:xfrm>
        </p:spPr>
        <p:txBody>
          <a:bodyPr/>
          <a:lstStyle/>
          <a:p>
            <a:r>
              <a:rPr lang="fr-FR" dirty="0" smtClean="0"/>
              <a:t>The structure of </a:t>
            </a:r>
            <a:r>
              <a:rPr lang="fr-FR" dirty="0" err="1" smtClean="0"/>
              <a:t>Corsica</a:t>
            </a:r>
            <a:r>
              <a:rPr lang="fr-FR" dirty="0" smtClean="0"/>
              <a:t>’ value-</a:t>
            </a:r>
            <a:r>
              <a:rPr lang="fr-FR" dirty="0" err="1" smtClean="0"/>
              <a:t>added</a:t>
            </a:r>
            <a:r>
              <a:rPr lang="fr-FR" dirty="0" smtClean="0"/>
              <a:t> (2009)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311" y="1519708"/>
            <a:ext cx="10480162" cy="5338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97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computable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equilibrium</a:t>
            </a:r>
            <a:r>
              <a:rPr lang="fr-FR" dirty="0" smtClean="0"/>
              <a:t> model of </a:t>
            </a:r>
            <a:r>
              <a:rPr lang="fr-FR" dirty="0" err="1" smtClean="0"/>
              <a:t>Corsica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The model for </a:t>
            </a:r>
            <a:r>
              <a:rPr lang="fr-FR" dirty="0" err="1"/>
              <a:t>Corsica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 adaptation of the </a:t>
            </a:r>
            <a:r>
              <a:rPr lang="fr-FR" dirty="0" smtClean="0"/>
              <a:t>standard</a:t>
            </a:r>
            <a:r>
              <a:rPr lang="fr-FR" dirty="0" smtClean="0"/>
              <a:t> </a:t>
            </a:r>
            <a:r>
              <a:rPr lang="fr-FR" dirty="0"/>
              <a:t>IFPRI Model</a:t>
            </a:r>
          </a:p>
          <a:p>
            <a:r>
              <a:rPr lang="fr-FR" dirty="0" smtClean="0"/>
              <a:t>The model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static</a:t>
            </a:r>
            <a:endParaRPr lang="fr-FR" dirty="0" smtClean="0"/>
          </a:p>
          <a:p>
            <a:r>
              <a:rPr lang="fr-FR" dirty="0" smtClean="0"/>
              <a:t>The SAM (</a:t>
            </a:r>
            <a:r>
              <a:rPr lang="fr-FR" dirty="0" err="1" smtClean="0"/>
              <a:t>reference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2009) </a:t>
            </a:r>
            <a:r>
              <a:rPr lang="fr-FR" dirty="0" err="1" smtClean="0"/>
              <a:t>includes</a:t>
            </a:r>
            <a:r>
              <a:rPr lang="fr-FR" dirty="0" smtClean="0"/>
              <a:t> 15 </a:t>
            </a:r>
            <a:r>
              <a:rPr lang="fr-FR" dirty="0" err="1" smtClean="0"/>
              <a:t>sectors</a:t>
            </a:r>
            <a:endParaRPr lang="fr-FR" dirty="0" smtClean="0"/>
          </a:p>
          <a:p>
            <a:r>
              <a:rPr lang="fr-FR" dirty="0"/>
              <a:t>The SAM has been </a:t>
            </a:r>
            <a:r>
              <a:rPr lang="fr-FR" dirty="0" err="1"/>
              <a:t>built</a:t>
            </a:r>
            <a:r>
              <a:rPr lang="fr-FR" dirty="0"/>
              <a:t>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integrate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sectors</a:t>
            </a:r>
            <a:r>
              <a:rPr lang="fr-FR" dirty="0"/>
              <a:t> : transport and </a:t>
            </a:r>
            <a:r>
              <a:rPr lang="fr-FR" dirty="0" err="1"/>
              <a:t>tourism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/>
              <a:t>a</a:t>
            </a:r>
            <a:r>
              <a:rPr lang="fr-FR" dirty="0" err="1" smtClean="0"/>
              <a:t>ccomodation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smtClean="0"/>
              <a:t>catering</a:t>
            </a:r>
            <a:r>
              <a:rPr lang="fr-FR" dirty="0"/>
              <a:t>) </a:t>
            </a:r>
          </a:p>
          <a:p>
            <a:r>
              <a:rPr lang="fr-FR" dirty="0" smtClean="0"/>
              <a:t>Institutions </a:t>
            </a:r>
            <a:r>
              <a:rPr lang="fr-FR" dirty="0" err="1"/>
              <a:t>include</a:t>
            </a:r>
            <a:r>
              <a:rPr lang="fr-FR" dirty="0"/>
              <a:t>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government</a:t>
            </a:r>
            <a:r>
              <a:rPr lang="fr-FR" dirty="0"/>
              <a:t> and local </a:t>
            </a:r>
            <a:r>
              <a:rPr lang="fr-FR" dirty="0" err="1"/>
              <a:t>collectivities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5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Parallaxe</Template>
  <TotalTime>357</TotalTime>
  <Words>1447</Words>
  <Application>Microsoft Office PowerPoint</Application>
  <PresentationFormat>Grand écran</PresentationFormat>
  <Paragraphs>233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Corbel</vt:lpstr>
      <vt:lpstr>Times New Roman</vt:lpstr>
      <vt:lpstr>Parallaxe</vt:lpstr>
      <vt:lpstr>Tourism shocks, vulnerabilities and resilience in a small island economy : the case of Corsica </vt:lpstr>
      <vt:lpstr>Introduction</vt:lpstr>
      <vt:lpstr>Introduction </vt:lpstr>
      <vt:lpstr>Introduction</vt:lpstr>
      <vt:lpstr>What about vulnerability of SIE ?</vt:lpstr>
      <vt:lpstr>And resilience ?</vt:lpstr>
      <vt:lpstr>Our question</vt:lpstr>
      <vt:lpstr>The structure of Corsica’ value-added (2009)</vt:lpstr>
      <vt:lpstr>The computable general equilibrium model of Corsica</vt:lpstr>
      <vt:lpstr>Closure procedure</vt:lpstr>
      <vt:lpstr>The Social Accounting Matrix</vt:lpstr>
      <vt:lpstr>Effects of a raise in transport costs 1/3</vt:lpstr>
      <vt:lpstr>Effects of a raise in transport costs 2/3</vt:lpstr>
      <vt:lpstr>Effects of a raise in transport costs 3/3</vt:lpstr>
      <vt:lpstr>Effects of a slow down in tourism 1/3</vt:lpstr>
      <vt:lpstr>Effects of a slow down in tourism 2/3</vt:lpstr>
      <vt:lpstr>Effects of a slow down in tourism 3/3</vt:lpstr>
      <vt:lpstr>Présentation PowerPoint</vt:lpstr>
      <vt:lpstr>Effects of a slow down in government spendings 2/3</vt:lpstr>
      <vt:lpstr>Effects of a slow down in government spendings 3/3</vt:lpstr>
      <vt:lpstr>Conclusion</vt:lpstr>
      <vt:lpstr>Limits</vt:lpstr>
      <vt:lpstr>Thank you for your attention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shocks, vulnerabilities and resilience in a small island economy</dc:title>
  <dc:creator>Sauveur Giannoni</dc:creator>
  <cp:lastModifiedBy>Sauveur Giannoni</cp:lastModifiedBy>
  <cp:revision>52</cp:revision>
  <dcterms:created xsi:type="dcterms:W3CDTF">2014-12-01T21:02:52Z</dcterms:created>
  <dcterms:modified xsi:type="dcterms:W3CDTF">2014-12-02T20:07:36Z</dcterms:modified>
</cp:coreProperties>
</file>